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C1A8-59AB-4F09-BEAF-AC9FC67BD460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CF57-3810-4795-B87F-696C7A3C4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091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C1A8-59AB-4F09-BEAF-AC9FC67BD460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CF57-3810-4795-B87F-696C7A3C4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79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C1A8-59AB-4F09-BEAF-AC9FC67BD460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CF57-3810-4795-B87F-696C7A3C4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78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C1A8-59AB-4F09-BEAF-AC9FC67BD460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CF57-3810-4795-B87F-696C7A3C4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26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C1A8-59AB-4F09-BEAF-AC9FC67BD460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CF57-3810-4795-B87F-696C7A3C4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18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C1A8-59AB-4F09-BEAF-AC9FC67BD460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CF57-3810-4795-B87F-696C7A3C4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C1A8-59AB-4F09-BEAF-AC9FC67BD460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CF57-3810-4795-B87F-696C7A3C4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07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C1A8-59AB-4F09-BEAF-AC9FC67BD460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CF57-3810-4795-B87F-696C7A3C4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92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C1A8-59AB-4F09-BEAF-AC9FC67BD460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CF57-3810-4795-B87F-696C7A3C4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54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C1A8-59AB-4F09-BEAF-AC9FC67BD460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CF57-3810-4795-B87F-696C7A3C4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09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C1A8-59AB-4F09-BEAF-AC9FC67BD460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CF57-3810-4795-B87F-696C7A3C4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89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1C1A8-59AB-4F09-BEAF-AC9FC67BD460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7CF57-3810-4795-B87F-696C7A3C4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99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2" descr="C:\Users\Václav\AppData\Local\Microsoft\Windows\INetCache\Content.Word\logolink zakladni_BW(1)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53" y="5799137"/>
            <a:ext cx="6234113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319918" y="640505"/>
            <a:ext cx="888160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/>
              <a:t>Stáž ve </a:t>
            </a:r>
            <a:r>
              <a:rPr lang="cs-CZ" sz="4800" b="1" dirty="0" err="1" smtClean="0"/>
              <a:t>Sörgärdsskolan</a:t>
            </a:r>
            <a:endParaRPr lang="cs-CZ" sz="4800" b="1" dirty="0" smtClean="0"/>
          </a:p>
          <a:p>
            <a:pPr algn="ctr"/>
            <a:endParaRPr lang="cs-CZ" sz="4800" b="1" dirty="0" smtClean="0"/>
          </a:p>
          <a:p>
            <a:pPr algn="ctr"/>
            <a:r>
              <a:rPr lang="cs-CZ" sz="4800" b="1" dirty="0" err="1" smtClean="0"/>
              <a:t>Eksgatan</a:t>
            </a:r>
            <a:r>
              <a:rPr lang="cs-CZ" sz="4800" b="1" dirty="0" smtClean="0"/>
              <a:t> 8,  568 30 </a:t>
            </a:r>
            <a:r>
              <a:rPr lang="cs-CZ" sz="4800" b="1" dirty="0" err="1" smtClean="0"/>
              <a:t>Skillingaryd</a:t>
            </a:r>
            <a:endParaRPr lang="cs-CZ" sz="4800" b="1" dirty="0" smtClean="0"/>
          </a:p>
          <a:p>
            <a:pPr algn="ctr"/>
            <a:r>
              <a:rPr lang="cs-CZ" sz="4800" b="1" dirty="0" smtClean="0"/>
              <a:t>Švédsko</a:t>
            </a:r>
          </a:p>
          <a:p>
            <a:pPr algn="ctr"/>
            <a:r>
              <a:rPr lang="cs-CZ" sz="4800" b="1" dirty="0" smtClean="0"/>
              <a:t>14. 9. – 18. 9. 2022</a:t>
            </a:r>
            <a:endParaRPr lang="cs-CZ" sz="4800" b="1" dirty="0" smtClean="0"/>
          </a:p>
          <a:p>
            <a:pPr algn="ctr"/>
            <a:endParaRPr lang="cs-CZ" sz="4800" b="1" dirty="0" smtClean="0"/>
          </a:p>
          <a:p>
            <a:pPr algn="ctr"/>
            <a:r>
              <a:rPr lang="cs-CZ" sz="2800" b="1" dirty="0" smtClean="0"/>
              <a:t>Lenka Weignerová</a:t>
            </a:r>
          </a:p>
          <a:p>
            <a:pPr algn="ctr"/>
            <a:r>
              <a:rPr lang="cs-CZ" sz="2800" b="1" dirty="0" smtClean="0"/>
              <a:t>Číslo projektu: </a:t>
            </a:r>
            <a:r>
              <a:rPr lang="cs-CZ" sz="2800" b="1" dirty="0"/>
              <a:t>CZ.07.4.68/0.0/0.0/19_071/0001886</a:t>
            </a:r>
            <a:endParaRPr lang="cs-CZ" sz="2800" b="1" dirty="0" smtClean="0"/>
          </a:p>
          <a:p>
            <a:pPr algn="ctr"/>
            <a:endParaRPr lang="cs-CZ" sz="4800" b="1" dirty="0"/>
          </a:p>
        </p:txBody>
      </p:sp>
    </p:spTree>
    <p:extLst>
      <p:ext uri="{BB962C8B-B14F-4D97-AF65-F5344CB8AC3E}">
        <p14:creationId xmlns:p14="http://schemas.microsoft.com/office/powerpoint/2010/main" val="2756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32845" y="0"/>
            <a:ext cx="105659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Největší rozdíly švédského školství:</a:t>
            </a:r>
          </a:p>
          <a:p>
            <a:pPr algn="ctr"/>
            <a:endParaRPr lang="cs-CZ" sz="1400" b="1" dirty="0" smtClean="0"/>
          </a:p>
          <a:p>
            <a:pPr marL="457200" indent="-457200" algn="just">
              <a:buAutoNum type="arabicParenR"/>
            </a:pPr>
            <a:r>
              <a:rPr lang="cs-CZ" sz="2400" b="1" dirty="0" smtClean="0"/>
              <a:t>Děti do školského systému nejpozději ve dvou letech  - mateřská škola.</a:t>
            </a:r>
          </a:p>
          <a:p>
            <a:pPr marL="457200" indent="-457200" algn="just">
              <a:buAutoNum type="arabicParenR"/>
            </a:pPr>
            <a:r>
              <a:rPr lang="cs-CZ" sz="2400" b="1" dirty="0" smtClean="0"/>
              <a:t>Předškolní vzdělávání začíná v šesti letech F – třídou.</a:t>
            </a:r>
          </a:p>
          <a:p>
            <a:pPr marL="457200" indent="-457200" algn="just">
              <a:buAutoNum type="arabicParenR"/>
            </a:pPr>
            <a:r>
              <a:rPr lang="cs-CZ" sz="2400" b="1" dirty="0" smtClean="0"/>
              <a:t>Povinná školní docházka 9 let – rozdělena na tři stupně.</a:t>
            </a:r>
          </a:p>
          <a:p>
            <a:pPr marL="457200" indent="-457200" algn="just">
              <a:buAutoNum type="arabicParenR"/>
            </a:pPr>
            <a:r>
              <a:rPr lang="cs-CZ" sz="2400" b="1" dirty="0" smtClean="0"/>
              <a:t>Školní družina 6.00 – 17.30 – zdarma.</a:t>
            </a:r>
          </a:p>
          <a:p>
            <a:pPr marL="457200" indent="-457200" algn="just">
              <a:buAutoNum type="arabicParenR"/>
            </a:pPr>
            <a:r>
              <a:rPr lang="cs-CZ" sz="2400" b="1" dirty="0" smtClean="0"/>
              <a:t>Obědy pro všechny zdarma.</a:t>
            </a:r>
          </a:p>
          <a:p>
            <a:pPr marL="457200" indent="-457200" algn="just">
              <a:buAutoNum type="arabicParenR"/>
            </a:pPr>
            <a:r>
              <a:rPr lang="cs-CZ" sz="2400" b="1" dirty="0" smtClean="0"/>
              <a:t>Vzdělávání a výchova hodně zaměřena na ekologii a souznění s přírodou.</a:t>
            </a:r>
          </a:p>
          <a:p>
            <a:pPr marL="457200" indent="-457200" algn="just">
              <a:buAutoNum type="arabicParenR"/>
            </a:pPr>
            <a:r>
              <a:rPr lang="cs-CZ" sz="2400" b="1" dirty="0" smtClean="0"/>
              <a:t>Rodiče předávají zodpovědnost za vzdělávání dětí škole.</a:t>
            </a:r>
          </a:p>
          <a:p>
            <a:pPr marL="457200" indent="-457200" algn="just">
              <a:buAutoNum type="arabicParenR"/>
            </a:pPr>
            <a:r>
              <a:rPr lang="cs-CZ" sz="2400" b="1" dirty="0" smtClean="0"/>
              <a:t>Děti od mala vedeny k samostatnosti a zodpovědnosti.</a:t>
            </a:r>
          </a:p>
          <a:p>
            <a:pPr marL="457200" indent="-457200" algn="just">
              <a:buAutoNum type="arabicParenR"/>
            </a:pPr>
            <a:endParaRPr lang="cs-CZ" sz="2400" b="1" dirty="0" smtClean="0"/>
          </a:p>
          <a:p>
            <a:pPr marL="457200" indent="-457200" algn="just">
              <a:buAutoNum type="arabicParenR"/>
            </a:pPr>
            <a:endParaRPr lang="cs-CZ" sz="2400" b="1" dirty="0" smtClean="0"/>
          </a:p>
          <a:p>
            <a:pPr marL="457200" indent="-457200" algn="ctr">
              <a:buAutoNum type="arabicParenR"/>
            </a:pPr>
            <a:endParaRPr lang="cs-CZ" sz="24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194" y="3735172"/>
            <a:ext cx="3409259" cy="255694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34" y="3641994"/>
            <a:ext cx="3723862" cy="279289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64" y="3756114"/>
            <a:ext cx="3033421" cy="2275066"/>
          </a:xfrm>
          <a:prstGeom prst="rect">
            <a:avLst/>
          </a:prstGeom>
        </p:spPr>
      </p:pic>
      <p:pic>
        <p:nvPicPr>
          <p:cNvPr id="1026" name="Obrázek 2" descr="C:\Users\Václav\AppData\Local\Microsoft\Windows\INetCache\Content.Word\logolink zakladni_BW(1)-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51" y="5762686"/>
            <a:ext cx="6672746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696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5" y="4117409"/>
            <a:ext cx="3526898" cy="264517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87277" y="707034"/>
            <a:ext cx="4524513" cy="3393385"/>
          </a:xfrm>
          <a:prstGeom prst="rect">
            <a:avLst/>
          </a:prstGeom>
        </p:spPr>
      </p:pic>
      <p:pic>
        <p:nvPicPr>
          <p:cNvPr id="2050" name="Obrázek 2" descr="C:\Users\Václav\AppData\Local\Microsoft\Windows\INetCache\Content.Word\logolink zakladni_BW(1)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672" y="5838261"/>
            <a:ext cx="6234113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65875" y="0"/>
            <a:ext cx="888160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Charakteristika školy </a:t>
            </a:r>
          </a:p>
          <a:p>
            <a:pPr algn="ctr"/>
            <a:endParaRPr lang="cs-CZ" sz="1400" b="1" dirty="0" smtClean="0"/>
          </a:p>
          <a:p>
            <a:pPr marL="342900" indent="-342900" algn="just">
              <a:buFontTx/>
              <a:buChar char="-"/>
            </a:pPr>
            <a:r>
              <a:rPr lang="cs-CZ" sz="2400" b="1" dirty="0" smtClean="0"/>
              <a:t>škola na menším městě (cca 15 000 obyvatel)</a:t>
            </a:r>
          </a:p>
          <a:p>
            <a:pPr marL="342900" indent="-342900" algn="just">
              <a:buFontTx/>
              <a:buChar char="-"/>
            </a:pPr>
            <a:r>
              <a:rPr lang="cs-CZ" sz="2400" b="1" dirty="0" smtClean="0"/>
              <a:t>jednotlivé školní budovy, žáci přecházejí</a:t>
            </a:r>
          </a:p>
          <a:p>
            <a:pPr marL="342900" indent="-342900" algn="just">
              <a:buFontTx/>
              <a:buChar char="-"/>
            </a:pPr>
            <a:r>
              <a:rPr lang="cs-CZ" sz="2400" b="1" dirty="0" smtClean="0"/>
              <a:t>600 žáků, přes 30 % žáků s OMJ, zejména ze Somálska a Sýrie</a:t>
            </a:r>
          </a:p>
          <a:p>
            <a:pPr marL="342900" indent="-342900" algn="just">
              <a:buFontTx/>
              <a:buChar char="-"/>
            </a:pPr>
            <a:r>
              <a:rPr lang="cs-CZ" sz="2400" b="1" dirty="0" smtClean="0"/>
              <a:t>70 pedagogů</a:t>
            </a:r>
          </a:p>
          <a:p>
            <a:pPr marL="342900" indent="-342900" algn="just">
              <a:buFontTx/>
              <a:buChar char="-"/>
            </a:pPr>
            <a:r>
              <a:rPr lang="cs-CZ" sz="2400" b="1" dirty="0" smtClean="0"/>
              <a:t>učebny členěné na menší výukové prostory</a:t>
            </a:r>
          </a:p>
          <a:p>
            <a:pPr marL="342900" indent="-342900" algn="just">
              <a:buFontTx/>
              <a:buChar char="-"/>
            </a:pPr>
            <a:r>
              <a:rPr lang="cs-CZ" sz="2400" b="1" dirty="0" smtClean="0"/>
              <a:t>venkovní učebna</a:t>
            </a:r>
          </a:p>
          <a:p>
            <a:pPr marL="342900" indent="-342900" algn="just">
              <a:buFontTx/>
              <a:buChar char="-"/>
            </a:pPr>
            <a:r>
              <a:rPr lang="cs-CZ" sz="2400" b="1" dirty="0" smtClean="0"/>
              <a:t>venkovní sportoviště</a:t>
            </a:r>
          </a:p>
          <a:p>
            <a:pPr marL="342900" indent="-342900" algn="just">
              <a:buFontTx/>
              <a:buChar char="-"/>
            </a:pPr>
            <a:r>
              <a:rPr lang="cs-CZ" sz="2400" b="1" dirty="0" smtClean="0"/>
              <a:t>venkovní prostory pro volnočasové aktivity</a:t>
            </a:r>
          </a:p>
          <a:p>
            <a:pPr marL="342900" indent="-342900" algn="just">
              <a:buFontTx/>
              <a:buChar char="-"/>
            </a:pPr>
            <a:r>
              <a:rPr lang="cs-CZ" sz="2400" b="1" dirty="0"/>
              <a:t>š</a:t>
            </a:r>
            <a:r>
              <a:rPr lang="cs-CZ" sz="2400" b="1" dirty="0" smtClean="0"/>
              <a:t>kolní družina zajišťuje funkci „kroužků“.</a:t>
            </a:r>
          </a:p>
          <a:p>
            <a:pPr marL="342900" indent="-342900" algn="just">
              <a:buFontTx/>
              <a:buChar char="-"/>
            </a:pPr>
            <a:endParaRPr lang="cs-CZ" sz="2400" b="1" dirty="0" smtClean="0"/>
          </a:p>
          <a:p>
            <a:pPr marL="342900" indent="-342900" algn="just">
              <a:buFontTx/>
              <a:buChar char="-"/>
            </a:pPr>
            <a:endParaRPr lang="cs-CZ" sz="2400" b="1" dirty="0" smtClean="0"/>
          </a:p>
          <a:p>
            <a:pPr marL="342900" indent="-342900" algn="just">
              <a:buFontTx/>
              <a:buChar char="-"/>
            </a:pPr>
            <a:endParaRPr lang="cs-CZ" sz="24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43" y="3888187"/>
            <a:ext cx="2600098" cy="195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2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2" descr="C:\Users\Václav\AppData\Local\Microsoft\Windows\INetCache\Content.Word\logolink zakladni_BW(1)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53" y="5921284"/>
            <a:ext cx="6234113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97281" y="0"/>
            <a:ext cx="1004249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Metody práce  s žáky s OMJ, inspirace</a:t>
            </a:r>
          </a:p>
          <a:p>
            <a:pPr algn="ctr"/>
            <a:endParaRPr lang="cs-CZ" sz="1400" b="1" dirty="0" smtClean="0"/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cs-CZ" sz="2400" b="1" dirty="0" smtClean="0"/>
              <a:t>Práce s obrázky.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cs-CZ" sz="2400" b="1" dirty="0" smtClean="0"/>
              <a:t>Práce s využitím ICT.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cs-CZ" sz="2400" b="1" dirty="0" smtClean="0"/>
              <a:t>Pantomima, gesta, mimika.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cs-CZ" sz="2400" b="1" dirty="0" smtClean="0"/>
              <a:t>Hudba, intonace.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cs-CZ" sz="2400" b="1" dirty="0" smtClean="0"/>
              <a:t>Prožitkové vzdělávání.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cs-CZ" sz="2400" b="1" dirty="0" smtClean="0"/>
              <a:t>Skupinové práce.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cs-CZ" sz="2400" b="1" dirty="0" smtClean="0"/>
              <a:t>Metoda CLIL.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cs-CZ" sz="2400" b="1" dirty="0" smtClean="0"/>
              <a:t>Více pedagogů ve třídě.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cs-CZ" sz="2400" b="1" dirty="0" smtClean="0"/>
              <a:t>Výuka mateřského jazyka – 5 žáků se stejným mateřským jazykem a škola  má nárok na rodilého mluvčího.</a:t>
            </a:r>
            <a:endParaRPr lang="cs-CZ" sz="2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54" y="1018758"/>
            <a:ext cx="2507308" cy="334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2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2" descr="C:\Users\Václav\AppData\Local\Microsoft\Windows\INetCache\Content.Word\logolink zakladni_BW(1)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04" y="5533884"/>
            <a:ext cx="6234113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311967" y="394015"/>
            <a:ext cx="888160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 smtClean="0"/>
          </a:p>
          <a:p>
            <a:pPr algn="ctr"/>
            <a:endParaRPr lang="cs-CZ" sz="2800" b="1" dirty="0"/>
          </a:p>
          <a:p>
            <a:pPr algn="ctr"/>
            <a:endParaRPr lang="cs-CZ" sz="2800" b="1" dirty="0" smtClean="0"/>
          </a:p>
          <a:p>
            <a:pPr algn="ctr"/>
            <a:endParaRPr lang="cs-CZ" sz="2800" b="1" dirty="0"/>
          </a:p>
          <a:p>
            <a:pPr algn="ctr"/>
            <a:r>
              <a:rPr lang="cs-CZ" sz="2800" b="1" dirty="0" smtClean="0"/>
              <a:t>Děkuji za pozornost!</a:t>
            </a:r>
          </a:p>
          <a:p>
            <a:pPr algn="ctr"/>
            <a:endParaRPr lang="cs-CZ" sz="2800" b="1" dirty="0"/>
          </a:p>
          <a:p>
            <a:pPr algn="ctr"/>
            <a:endParaRPr lang="cs-CZ" sz="2800" b="1" dirty="0" smtClean="0"/>
          </a:p>
          <a:p>
            <a:pPr algn="ctr"/>
            <a:endParaRPr lang="cs-CZ" sz="2800" b="1" dirty="0"/>
          </a:p>
          <a:p>
            <a:pPr algn="ctr"/>
            <a:endParaRPr lang="cs-CZ" sz="2800" b="1" dirty="0" smtClean="0"/>
          </a:p>
          <a:p>
            <a:pPr algn="ctr"/>
            <a:r>
              <a:rPr lang="cs-CZ" sz="2800" b="1" dirty="0" smtClean="0"/>
              <a:t>Číslo projektu: </a:t>
            </a:r>
            <a:r>
              <a:rPr lang="cs-CZ" sz="2800" b="1" dirty="0"/>
              <a:t>CZ.07.4.68/0.0/0.0/19_071/0001886</a:t>
            </a:r>
            <a:endParaRPr lang="cs-CZ" sz="2800" b="1" dirty="0" smtClean="0"/>
          </a:p>
          <a:p>
            <a:pPr algn="ctr"/>
            <a:endParaRPr lang="cs-CZ" sz="4800" b="1" dirty="0"/>
          </a:p>
        </p:txBody>
      </p:sp>
    </p:spTree>
    <p:extLst>
      <p:ext uri="{BB962C8B-B14F-4D97-AF65-F5344CB8AC3E}">
        <p14:creationId xmlns:p14="http://schemas.microsoft.com/office/powerpoint/2010/main" val="23473908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230</Words>
  <Application>Microsoft Office PowerPoint</Application>
  <PresentationFormat>Širokoúhlá obrazovka</PresentationFormat>
  <Paragraphs>52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Weignerová</dc:creator>
  <cp:lastModifiedBy>Lenka Weignerová</cp:lastModifiedBy>
  <cp:revision>24</cp:revision>
  <dcterms:created xsi:type="dcterms:W3CDTF">2022-09-24T12:19:30Z</dcterms:created>
  <dcterms:modified xsi:type="dcterms:W3CDTF">2022-09-28T07:56:56Z</dcterms:modified>
</cp:coreProperties>
</file>