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2" r:id="rId6"/>
    <p:sldId id="259" r:id="rId7"/>
    <p:sldId id="263" r:id="rId8"/>
    <p:sldId id="260" r:id="rId9"/>
    <p:sldId id="264" r:id="rId10"/>
    <p:sldId id="266" r:id="rId11"/>
    <p:sldId id="261"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91" autoAdjust="0"/>
    <p:restoredTop sz="94660"/>
  </p:normalViewPr>
  <p:slideViewPr>
    <p:cSldViewPr snapToGrid="0">
      <p:cViewPr varScale="1">
        <p:scale>
          <a:sx n="88" d="100"/>
          <a:sy n="88" d="100"/>
        </p:scale>
        <p:origin x="1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C92A1A-0CA8-4F43-87B3-788A92C0E10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F8C1CEE-E72A-4480-97CE-A30188D02F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81C8D24-C028-4264-9B67-19B2660248DD}"/>
              </a:ext>
            </a:extLst>
          </p:cNvPr>
          <p:cNvSpPr>
            <a:spLocks noGrp="1"/>
          </p:cNvSpPr>
          <p:nvPr>
            <p:ph type="dt" sz="half" idx="10"/>
          </p:nvPr>
        </p:nvSpPr>
        <p:spPr/>
        <p:txBody>
          <a:bodyPr/>
          <a:lstStyle/>
          <a:p>
            <a:fld id="{487B5A3C-ADDE-47A9-9B7B-78CFE6B69CA2}" type="datetimeFigureOut">
              <a:rPr lang="cs-CZ" smtClean="0"/>
              <a:t>30.01.2022</a:t>
            </a:fld>
            <a:endParaRPr lang="cs-CZ"/>
          </a:p>
        </p:txBody>
      </p:sp>
      <p:sp>
        <p:nvSpPr>
          <p:cNvPr id="5" name="Zástupný symbol pro zápatí 4">
            <a:extLst>
              <a:ext uri="{FF2B5EF4-FFF2-40B4-BE49-F238E27FC236}">
                <a16:creationId xmlns:a16="http://schemas.microsoft.com/office/drawing/2014/main" id="{52D668AF-0AD7-4C33-8139-2D52160D3DA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812BBB4-3885-47F6-8A74-4D17417BA6FE}"/>
              </a:ext>
            </a:extLst>
          </p:cNvPr>
          <p:cNvSpPr>
            <a:spLocks noGrp="1"/>
          </p:cNvSpPr>
          <p:nvPr>
            <p:ph type="sldNum" sz="quarter" idx="12"/>
          </p:nvPr>
        </p:nvSpPr>
        <p:spPr/>
        <p:txBody>
          <a:bodyPr/>
          <a:lstStyle/>
          <a:p>
            <a:fld id="{E6189A01-BE0B-4B5C-89FC-A77A16A78CDF}" type="slidenum">
              <a:rPr lang="cs-CZ" smtClean="0"/>
              <a:t>‹#›</a:t>
            </a:fld>
            <a:endParaRPr lang="cs-CZ"/>
          </a:p>
        </p:txBody>
      </p:sp>
    </p:spTree>
    <p:extLst>
      <p:ext uri="{BB962C8B-B14F-4D97-AF65-F5344CB8AC3E}">
        <p14:creationId xmlns:p14="http://schemas.microsoft.com/office/powerpoint/2010/main" val="2284918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2F6A66-6D07-4276-8605-342E42900B2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03883A25-C180-4C63-9B8C-01D0ACBBAF3D}"/>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01CADAD-D40B-4AB5-AA08-DBA66A61470C}"/>
              </a:ext>
            </a:extLst>
          </p:cNvPr>
          <p:cNvSpPr>
            <a:spLocks noGrp="1"/>
          </p:cNvSpPr>
          <p:nvPr>
            <p:ph type="dt" sz="half" idx="10"/>
          </p:nvPr>
        </p:nvSpPr>
        <p:spPr/>
        <p:txBody>
          <a:bodyPr/>
          <a:lstStyle/>
          <a:p>
            <a:fld id="{487B5A3C-ADDE-47A9-9B7B-78CFE6B69CA2}" type="datetimeFigureOut">
              <a:rPr lang="cs-CZ" smtClean="0"/>
              <a:t>30.01.2022</a:t>
            </a:fld>
            <a:endParaRPr lang="cs-CZ"/>
          </a:p>
        </p:txBody>
      </p:sp>
      <p:sp>
        <p:nvSpPr>
          <p:cNvPr id="5" name="Zástupný symbol pro zápatí 4">
            <a:extLst>
              <a:ext uri="{FF2B5EF4-FFF2-40B4-BE49-F238E27FC236}">
                <a16:creationId xmlns:a16="http://schemas.microsoft.com/office/drawing/2014/main" id="{080D34D2-F662-4BD9-AA5A-DF75CAD3CA6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4C9A000-0345-4F57-BF13-B3262852A580}"/>
              </a:ext>
            </a:extLst>
          </p:cNvPr>
          <p:cNvSpPr>
            <a:spLocks noGrp="1"/>
          </p:cNvSpPr>
          <p:nvPr>
            <p:ph type="sldNum" sz="quarter" idx="12"/>
          </p:nvPr>
        </p:nvSpPr>
        <p:spPr/>
        <p:txBody>
          <a:bodyPr/>
          <a:lstStyle/>
          <a:p>
            <a:fld id="{E6189A01-BE0B-4B5C-89FC-A77A16A78CDF}" type="slidenum">
              <a:rPr lang="cs-CZ" smtClean="0"/>
              <a:t>‹#›</a:t>
            </a:fld>
            <a:endParaRPr lang="cs-CZ"/>
          </a:p>
        </p:txBody>
      </p:sp>
    </p:spTree>
    <p:extLst>
      <p:ext uri="{BB962C8B-B14F-4D97-AF65-F5344CB8AC3E}">
        <p14:creationId xmlns:p14="http://schemas.microsoft.com/office/powerpoint/2010/main" val="644909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F9CE0F0-0E21-4762-ADFB-DEE3CC036E76}"/>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551468B-BDFF-46F1-9880-6B9208DE90B5}"/>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7ABAA19-F763-45AD-8DB3-188C9B07AE9B}"/>
              </a:ext>
            </a:extLst>
          </p:cNvPr>
          <p:cNvSpPr>
            <a:spLocks noGrp="1"/>
          </p:cNvSpPr>
          <p:nvPr>
            <p:ph type="dt" sz="half" idx="10"/>
          </p:nvPr>
        </p:nvSpPr>
        <p:spPr/>
        <p:txBody>
          <a:bodyPr/>
          <a:lstStyle/>
          <a:p>
            <a:fld id="{487B5A3C-ADDE-47A9-9B7B-78CFE6B69CA2}" type="datetimeFigureOut">
              <a:rPr lang="cs-CZ" smtClean="0"/>
              <a:t>30.01.2022</a:t>
            </a:fld>
            <a:endParaRPr lang="cs-CZ"/>
          </a:p>
        </p:txBody>
      </p:sp>
      <p:sp>
        <p:nvSpPr>
          <p:cNvPr id="5" name="Zástupný symbol pro zápatí 4">
            <a:extLst>
              <a:ext uri="{FF2B5EF4-FFF2-40B4-BE49-F238E27FC236}">
                <a16:creationId xmlns:a16="http://schemas.microsoft.com/office/drawing/2014/main" id="{BDC45799-D1CA-4BCB-ADE9-7B7CA3F4F5B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2236A19-9F5D-436F-A1DD-A247F182132A}"/>
              </a:ext>
            </a:extLst>
          </p:cNvPr>
          <p:cNvSpPr>
            <a:spLocks noGrp="1"/>
          </p:cNvSpPr>
          <p:nvPr>
            <p:ph type="sldNum" sz="quarter" idx="12"/>
          </p:nvPr>
        </p:nvSpPr>
        <p:spPr/>
        <p:txBody>
          <a:bodyPr/>
          <a:lstStyle/>
          <a:p>
            <a:fld id="{E6189A01-BE0B-4B5C-89FC-A77A16A78CDF}" type="slidenum">
              <a:rPr lang="cs-CZ" smtClean="0"/>
              <a:t>‹#›</a:t>
            </a:fld>
            <a:endParaRPr lang="cs-CZ"/>
          </a:p>
        </p:txBody>
      </p:sp>
    </p:spTree>
    <p:extLst>
      <p:ext uri="{BB962C8B-B14F-4D97-AF65-F5344CB8AC3E}">
        <p14:creationId xmlns:p14="http://schemas.microsoft.com/office/powerpoint/2010/main" val="2557663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05B838-1108-4BB4-9B35-E4AC833AB154}"/>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7900C07B-01C7-41AA-9F9E-31E44E81A65F}"/>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6696F9F-AE8A-4784-9460-51DF2ACB4BCE}"/>
              </a:ext>
            </a:extLst>
          </p:cNvPr>
          <p:cNvSpPr>
            <a:spLocks noGrp="1"/>
          </p:cNvSpPr>
          <p:nvPr>
            <p:ph type="dt" sz="half" idx="10"/>
          </p:nvPr>
        </p:nvSpPr>
        <p:spPr/>
        <p:txBody>
          <a:bodyPr/>
          <a:lstStyle/>
          <a:p>
            <a:fld id="{487B5A3C-ADDE-47A9-9B7B-78CFE6B69CA2}" type="datetimeFigureOut">
              <a:rPr lang="cs-CZ" smtClean="0"/>
              <a:t>30.01.2022</a:t>
            </a:fld>
            <a:endParaRPr lang="cs-CZ"/>
          </a:p>
        </p:txBody>
      </p:sp>
      <p:sp>
        <p:nvSpPr>
          <p:cNvPr id="5" name="Zástupný symbol pro zápatí 4">
            <a:extLst>
              <a:ext uri="{FF2B5EF4-FFF2-40B4-BE49-F238E27FC236}">
                <a16:creationId xmlns:a16="http://schemas.microsoft.com/office/drawing/2014/main" id="{16C79414-A75E-44A0-9999-609E56DFC08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72152F9-F598-44F7-B744-98457B193E73}"/>
              </a:ext>
            </a:extLst>
          </p:cNvPr>
          <p:cNvSpPr>
            <a:spLocks noGrp="1"/>
          </p:cNvSpPr>
          <p:nvPr>
            <p:ph type="sldNum" sz="quarter" idx="12"/>
          </p:nvPr>
        </p:nvSpPr>
        <p:spPr/>
        <p:txBody>
          <a:bodyPr/>
          <a:lstStyle/>
          <a:p>
            <a:fld id="{E6189A01-BE0B-4B5C-89FC-A77A16A78CDF}" type="slidenum">
              <a:rPr lang="cs-CZ" smtClean="0"/>
              <a:t>‹#›</a:t>
            </a:fld>
            <a:endParaRPr lang="cs-CZ"/>
          </a:p>
        </p:txBody>
      </p:sp>
    </p:spTree>
    <p:extLst>
      <p:ext uri="{BB962C8B-B14F-4D97-AF65-F5344CB8AC3E}">
        <p14:creationId xmlns:p14="http://schemas.microsoft.com/office/powerpoint/2010/main" val="657454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A81473-9ACD-4F2C-BCC6-CE5BC37E326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773151E8-5771-47F3-9C64-8CD687126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0DD7EA4E-2207-45F5-9DB7-3A5D02B228FA}"/>
              </a:ext>
            </a:extLst>
          </p:cNvPr>
          <p:cNvSpPr>
            <a:spLocks noGrp="1"/>
          </p:cNvSpPr>
          <p:nvPr>
            <p:ph type="dt" sz="half" idx="10"/>
          </p:nvPr>
        </p:nvSpPr>
        <p:spPr/>
        <p:txBody>
          <a:bodyPr/>
          <a:lstStyle/>
          <a:p>
            <a:fld id="{487B5A3C-ADDE-47A9-9B7B-78CFE6B69CA2}" type="datetimeFigureOut">
              <a:rPr lang="cs-CZ" smtClean="0"/>
              <a:t>30.01.2022</a:t>
            </a:fld>
            <a:endParaRPr lang="cs-CZ"/>
          </a:p>
        </p:txBody>
      </p:sp>
      <p:sp>
        <p:nvSpPr>
          <p:cNvPr id="5" name="Zástupný symbol pro zápatí 4">
            <a:extLst>
              <a:ext uri="{FF2B5EF4-FFF2-40B4-BE49-F238E27FC236}">
                <a16:creationId xmlns:a16="http://schemas.microsoft.com/office/drawing/2014/main" id="{AB373FA6-3B98-4C40-B4B8-1F5AC07DB01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3F942E8-294D-4824-A02D-6D6B24A150E6}"/>
              </a:ext>
            </a:extLst>
          </p:cNvPr>
          <p:cNvSpPr>
            <a:spLocks noGrp="1"/>
          </p:cNvSpPr>
          <p:nvPr>
            <p:ph type="sldNum" sz="quarter" idx="12"/>
          </p:nvPr>
        </p:nvSpPr>
        <p:spPr/>
        <p:txBody>
          <a:bodyPr/>
          <a:lstStyle/>
          <a:p>
            <a:fld id="{E6189A01-BE0B-4B5C-89FC-A77A16A78CDF}" type="slidenum">
              <a:rPr lang="cs-CZ" smtClean="0"/>
              <a:t>‹#›</a:t>
            </a:fld>
            <a:endParaRPr lang="cs-CZ"/>
          </a:p>
        </p:txBody>
      </p:sp>
    </p:spTree>
    <p:extLst>
      <p:ext uri="{BB962C8B-B14F-4D97-AF65-F5344CB8AC3E}">
        <p14:creationId xmlns:p14="http://schemas.microsoft.com/office/powerpoint/2010/main" val="234461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5F150C-E9AF-4A14-A1A3-AE8495835B46}"/>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3DD2D15D-E07E-4FF8-B9D8-1E496F3C64C4}"/>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9724C8D5-5F1E-42EB-9AE9-16F9C5F3F561}"/>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5B0FFF1-CA28-4FB2-BDEA-0310B9708BEC}"/>
              </a:ext>
            </a:extLst>
          </p:cNvPr>
          <p:cNvSpPr>
            <a:spLocks noGrp="1"/>
          </p:cNvSpPr>
          <p:nvPr>
            <p:ph type="dt" sz="half" idx="10"/>
          </p:nvPr>
        </p:nvSpPr>
        <p:spPr/>
        <p:txBody>
          <a:bodyPr/>
          <a:lstStyle/>
          <a:p>
            <a:fld id="{487B5A3C-ADDE-47A9-9B7B-78CFE6B69CA2}" type="datetimeFigureOut">
              <a:rPr lang="cs-CZ" smtClean="0"/>
              <a:t>30.01.2022</a:t>
            </a:fld>
            <a:endParaRPr lang="cs-CZ"/>
          </a:p>
        </p:txBody>
      </p:sp>
      <p:sp>
        <p:nvSpPr>
          <p:cNvPr id="6" name="Zástupný symbol pro zápatí 5">
            <a:extLst>
              <a:ext uri="{FF2B5EF4-FFF2-40B4-BE49-F238E27FC236}">
                <a16:creationId xmlns:a16="http://schemas.microsoft.com/office/drawing/2014/main" id="{E6CCE8E8-FC2C-4AF3-8DF3-39936EAD573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4597415-8D42-4488-A26C-F04386357143}"/>
              </a:ext>
            </a:extLst>
          </p:cNvPr>
          <p:cNvSpPr>
            <a:spLocks noGrp="1"/>
          </p:cNvSpPr>
          <p:nvPr>
            <p:ph type="sldNum" sz="quarter" idx="12"/>
          </p:nvPr>
        </p:nvSpPr>
        <p:spPr/>
        <p:txBody>
          <a:bodyPr/>
          <a:lstStyle/>
          <a:p>
            <a:fld id="{E6189A01-BE0B-4B5C-89FC-A77A16A78CDF}" type="slidenum">
              <a:rPr lang="cs-CZ" smtClean="0"/>
              <a:t>‹#›</a:t>
            </a:fld>
            <a:endParaRPr lang="cs-CZ"/>
          </a:p>
        </p:txBody>
      </p:sp>
    </p:spTree>
    <p:extLst>
      <p:ext uri="{BB962C8B-B14F-4D97-AF65-F5344CB8AC3E}">
        <p14:creationId xmlns:p14="http://schemas.microsoft.com/office/powerpoint/2010/main" val="1884578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A668BD-95C2-4B6A-A30E-E174BC097F9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37796407-D219-4785-8E8B-FFB55ABA06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340BBCC9-F762-4688-B8CF-4E2337EDC8B9}"/>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DC242DD4-5D66-4338-B66A-0BC67B838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3517FF42-DE72-4B7A-A269-C761BA213017}"/>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60DF6C9-4800-47C4-8017-F9A97938FDAD}"/>
              </a:ext>
            </a:extLst>
          </p:cNvPr>
          <p:cNvSpPr>
            <a:spLocks noGrp="1"/>
          </p:cNvSpPr>
          <p:nvPr>
            <p:ph type="dt" sz="half" idx="10"/>
          </p:nvPr>
        </p:nvSpPr>
        <p:spPr/>
        <p:txBody>
          <a:bodyPr/>
          <a:lstStyle/>
          <a:p>
            <a:fld id="{487B5A3C-ADDE-47A9-9B7B-78CFE6B69CA2}" type="datetimeFigureOut">
              <a:rPr lang="cs-CZ" smtClean="0"/>
              <a:t>30.01.2022</a:t>
            </a:fld>
            <a:endParaRPr lang="cs-CZ"/>
          </a:p>
        </p:txBody>
      </p:sp>
      <p:sp>
        <p:nvSpPr>
          <p:cNvPr id="8" name="Zástupný symbol pro zápatí 7">
            <a:extLst>
              <a:ext uri="{FF2B5EF4-FFF2-40B4-BE49-F238E27FC236}">
                <a16:creationId xmlns:a16="http://schemas.microsoft.com/office/drawing/2014/main" id="{BCE5082F-14D0-439E-8308-93F4DE73EB1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017970F-48F9-4C02-BA63-81AAE077DE40}"/>
              </a:ext>
            </a:extLst>
          </p:cNvPr>
          <p:cNvSpPr>
            <a:spLocks noGrp="1"/>
          </p:cNvSpPr>
          <p:nvPr>
            <p:ph type="sldNum" sz="quarter" idx="12"/>
          </p:nvPr>
        </p:nvSpPr>
        <p:spPr/>
        <p:txBody>
          <a:bodyPr/>
          <a:lstStyle/>
          <a:p>
            <a:fld id="{E6189A01-BE0B-4B5C-89FC-A77A16A78CDF}" type="slidenum">
              <a:rPr lang="cs-CZ" smtClean="0"/>
              <a:t>‹#›</a:t>
            </a:fld>
            <a:endParaRPr lang="cs-CZ"/>
          </a:p>
        </p:txBody>
      </p:sp>
    </p:spTree>
    <p:extLst>
      <p:ext uri="{BB962C8B-B14F-4D97-AF65-F5344CB8AC3E}">
        <p14:creationId xmlns:p14="http://schemas.microsoft.com/office/powerpoint/2010/main" val="354546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662881-AB75-4D66-A348-20BBDBC7B0A0}"/>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B27D517-182F-4974-8C51-EA10C7C3FAAD}"/>
              </a:ext>
            </a:extLst>
          </p:cNvPr>
          <p:cNvSpPr>
            <a:spLocks noGrp="1"/>
          </p:cNvSpPr>
          <p:nvPr>
            <p:ph type="dt" sz="half" idx="10"/>
          </p:nvPr>
        </p:nvSpPr>
        <p:spPr/>
        <p:txBody>
          <a:bodyPr/>
          <a:lstStyle/>
          <a:p>
            <a:fld id="{487B5A3C-ADDE-47A9-9B7B-78CFE6B69CA2}" type="datetimeFigureOut">
              <a:rPr lang="cs-CZ" smtClean="0"/>
              <a:t>30.01.2022</a:t>
            </a:fld>
            <a:endParaRPr lang="cs-CZ"/>
          </a:p>
        </p:txBody>
      </p:sp>
      <p:sp>
        <p:nvSpPr>
          <p:cNvPr id="4" name="Zástupný symbol pro zápatí 3">
            <a:extLst>
              <a:ext uri="{FF2B5EF4-FFF2-40B4-BE49-F238E27FC236}">
                <a16:creationId xmlns:a16="http://schemas.microsoft.com/office/drawing/2014/main" id="{12A9999A-E560-4045-BCC6-EF08F1B4D39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C4263B2-1F2E-4166-850E-2DB611E431F8}"/>
              </a:ext>
            </a:extLst>
          </p:cNvPr>
          <p:cNvSpPr>
            <a:spLocks noGrp="1"/>
          </p:cNvSpPr>
          <p:nvPr>
            <p:ph type="sldNum" sz="quarter" idx="12"/>
          </p:nvPr>
        </p:nvSpPr>
        <p:spPr/>
        <p:txBody>
          <a:bodyPr/>
          <a:lstStyle/>
          <a:p>
            <a:fld id="{E6189A01-BE0B-4B5C-89FC-A77A16A78CDF}" type="slidenum">
              <a:rPr lang="cs-CZ" smtClean="0"/>
              <a:t>‹#›</a:t>
            </a:fld>
            <a:endParaRPr lang="cs-CZ"/>
          </a:p>
        </p:txBody>
      </p:sp>
    </p:spTree>
    <p:extLst>
      <p:ext uri="{BB962C8B-B14F-4D97-AF65-F5344CB8AC3E}">
        <p14:creationId xmlns:p14="http://schemas.microsoft.com/office/powerpoint/2010/main" val="2002437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6A57453-4D6B-4A2D-8DFF-330185AEEFC1}"/>
              </a:ext>
            </a:extLst>
          </p:cNvPr>
          <p:cNvSpPr>
            <a:spLocks noGrp="1"/>
          </p:cNvSpPr>
          <p:nvPr>
            <p:ph type="dt" sz="half" idx="10"/>
          </p:nvPr>
        </p:nvSpPr>
        <p:spPr/>
        <p:txBody>
          <a:bodyPr/>
          <a:lstStyle/>
          <a:p>
            <a:fld id="{487B5A3C-ADDE-47A9-9B7B-78CFE6B69CA2}" type="datetimeFigureOut">
              <a:rPr lang="cs-CZ" smtClean="0"/>
              <a:t>30.01.2022</a:t>
            </a:fld>
            <a:endParaRPr lang="cs-CZ"/>
          </a:p>
        </p:txBody>
      </p:sp>
      <p:sp>
        <p:nvSpPr>
          <p:cNvPr id="3" name="Zástupný symbol pro zápatí 2">
            <a:extLst>
              <a:ext uri="{FF2B5EF4-FFF2-40B4-BE49-F238E27FC236}">
                <a16:creationId xmlns:a16="http://schemas.microsoft.com/office/drawing/2014/main" id="{7DED7160-6A68-4013-A45B-99253D2C6EA9}"/>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193AEA5-5F10-4058-8F2C-AF5183BF6ABC}"/>
              </a:ext>
            </a:extLst>
          </p:cNvPr>
          <p:cNvSpPr>
            <a:spLocks noGrp="1"/>
          </p:cNvSpPr>
          <p:nvPr>
            <p:ph type="sldNum" sz="quarter" idx="12"/>
          </p:nvPr>
        </p:nvSpPr>
        <p:spPr/>
        <p:txBody>
          <a:bodyPr/>
          <a:lstStyle/>
          <a:p>
            <a:fld id="{E6189A01-BE0B-4B5C-89FC-A77A16A78CDF}" type="slidenum">
              <a:rPr lang="cs-CZ" smtClean="0"/>
              <a:t>‹#›</a:t>
            </a:fld>
            <a:endParaRPr lang="cs-CZ"/>
          </a:p>
        </p:txBody>
      </p:sp>
    </p:spTree>
    <p:extLst>
      <p:ext uri="{BB962C8B-B14F-4D97-AF65-F5344CB8AC3E}">
        <p14:creationId xmlns:p14="http://schemas.microsoft.com/office/powerpoint/2010/main" val="6414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CF6B0-81B6-4C8D-8FC9-170F13AEF42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0C4B8700-DA2B-40EB-97BB-538B001AAB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2EF33C12-DD94-4CF4-8D0F-190C44D69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6AFBF0BB-A471-438F-822C-20409F27244C}"/>
              </a:ext>
            </a:extLst>
          </p:cNvPr>
          <p:cNvSpPr>
            <a:spLocks noGrp="1"/>
          </p:cNvSpPr>
          <p:nvPr>
            <p:ph type="dt" sz="half" idx="10"/>
          </p:nvPr>
        </p:nvSpPr>
        <p:spPr/>
        <p:txBody>
          <a:bodyPr/>
          <a:lstStyle/>
          <a:p>
            <a:fld id="{487B5A3C-ADDE-47A9-9B7B-78CFE6B69CA2}" type="datetimeFigureOut">
              <a:rPr lang="cs-CZ" smtClean="0"/>
              <a:t>30.01.2022</a:t>
            </a:fld>
            <a:endParaRPr lang="cs-CZ"/>
          </a:p>
        </p:txBody>
      </p:sp>
      <p:sp>
        <p:nvSpPr>
          <p:cNvPr id="6" name="Zástupný symbol pro zápatí 5">
            <a:extLst>
              <a:ext uri="{FF2B5EF4-FFF2-40B4-BE49-F238E27FC236}">
                <a16:creationId xmlns:a16="http://schemas.microsoft.com/office/drawing/2014/main" id="{32F2CB28-9FB7-4216-A346-A0EBF9F261D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D6B5CCA-5FAF-413D-A3C2-9B784AE1ED04}"/>
              </a:ext>
            </a:extLst>
          </p:cNvPr>
          <p:cNvSpPr>
            <a:spLocks noGrp="1"/>
          </p:cNvSpPr>
          <p:nvPr>
            <p:ph type="sldNum" sz="quarter" idx="12"/>
          </p:nvPr>
        </p:nvSpPr>
        <p:spPr/>
        <p:txBody>
          <a:bodyPr/>
          <a:lstStyle/>
          <a:p>
            <a:fld id="{E6189A01-BE0B-4B5C-89FC-A77A16A78CDF}" type="slidenum">
              <a:rPr lang="cs-CZ" smtClean="0"/>
              <a:t>‹#›</a:t>
            </a:fld>
            <a:endParaRPr lang="cs-CZ"/>
          </a:p>
        </p:txBody>
      </p:sp>
    </p:spTree>
    <p:extLst>
      <p:ext uri="{BB962C8B-B14F-4D97-AF65-F5344CB8AC3E}">
        <p14:creationId xmlns:p14="http://schemas.microsoft.com/office/powerpoint/2010/main" val="1775096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F09310-DF53-4230-B821-900A61DFAE6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10BBDBF5-8452-4925-A7DE-AE14AAEDF3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6D2E3F00-1B10-4DA9-A479-F343DCD05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9943D42-CA03-4E2B-BE54-D866C91FB4EB}"/>
              </a:ext>
            </a:extLst>
          </p:cNvPr>
          <p:cNvSpPr>
            <a:spLocks noGrp="1"/>
          </p:cNvSpPr>
          <p:nvPr>
            <p:ph type="dt" sz="half" idx="10"/>
          </p:nvPr>
        </p:nvSpPr>
        <p:spPr/>
        <p:txBody>
          <a:bodyPr/>
          <a:lstStyle/>
          <a:p>
            <a:fld id="{487B5A3C-ADDE-47A9-9B7B-78CFE6B69CA2}" type="datetimeFigureOut">
              <a:rPr lang="cs-CZ" smtClean="0"/>
              <a:t>30.01.2022</a:t>
            </a:fld>
            <a:endParaRPr lang="cs-CZ"/>
          </a:p>
        </p:txBody>
      </p:sp>
      <p:sp>
        <p:nvSpPr>
          <p:cNvPr id="6" name="Zástupný symbol pro zápatí 5">
            <a:extLst>
              <a:ext uri="{FF2B5EF4-FFF2-40B4-BE49-F238E27FC236}">
                <a16:creationId xmlns:a16="http://schemas.microsoft.com/office/drawing/2014/main" id="{AEF8738C-6982-41D0-884D-506C7045E2D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83F2D655-4DA9-437E-93E1-8753D78C2E3B}"/>
              </a:ext>
            </a:extLst>
          </p:cNvPr>
          <p:cNvSpPr>
            <a:spLocks noGrp="1"/>
          </p:cNvSpPr>
          <p:nvPr>
            <p:ph type="sldNum" sz="quarter" idx="12"/>
          </p:nvPr>
        </p:nvSpPr>
        <p:spPr/>
        <p:txBody>
          <a:bodyPr/>
          <a:lstStyle/>
          <a:p>
            <a:fld id="{E6189A01-BE0B-4B5C-89FC-A77A16A78CDF}" type="slidenum">
              <a:rPr lang="cs-CZ" smtClean="0"/>
              <a:t>‹#›</a:t>
            </a:fld>
            <a:endParaRPr lang="cs-CZ"/>
          </a:p>
        </p:txBody>
      </p:sp>
    </p:spTree>
    <p:extLst>
      <p:ext uri="{BB962C8B-B14F-4D97-AF65-F5344CB8AC3E}">
        <p14:creationId xmlns:p14="http://schemas.microsoft.com/office/powerpoint/2010/main" val="269313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380D564-B24B-4A08-BDDB-720AA19152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A959100C-0A7F-489E-8669-809F5CF5B8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7E41759-4737-41C6-91CB-937ACBC5B1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7B5A3C-ADDE-47A9-9B7B-78CFE6B69CA2}" type="datetimeFigureOut">
              <a:rPr lang="cs-CZ" smtClean="0"/>
              <a:t>30.01.2022</a:t>
            </a:fld>
            <a:endParaRPr lang="cs-CZ"/>
          </a:p>
        </p:txBody>
      </p:sp>
      <p:sp>
        <p:nvSpPr>
          <p:cNvPr id="5" name="Zástupný symbol pro zápatí 4">
            <a:extLst>
              <a:ext uri="{FF2B5EF4-FFF2-40B4-BE49-F238E27FC236}">
                <a16:creationId xmlns:a16="http://schemas.microsoft.com/office/drawing/2014/main" id="{6CCABF63-EB18-4A94-8C55-E89DF5F193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0B03B0AF-6152-4638-BF6F-FABDDB6139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89A01-BE0B-4B5C-89FC-A77A16A78CDF}" type="slidenum">
              <a:rPr lang="cs-CZ" smtClean="0"/>
              <a:t>‹#›</a:t>
            </a:fld>
            <a:endParaRPr lang="cs-CZ"/>
          </a:p>
        </p:txBody>
      </p:sp>
    </p:spTree>
    <p:extLst>
      <p:ext uri="{BB962C8B-B14F-4D97-AF65-F5344CB8AC3E}">
        <p14:creationId xmlns:p14="http://schemas.microsoft.com/office/powerpoint/2010/main" val="2175603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fif"/><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EWh3lL_2aW4&amp;t=3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966419-5027-45F0-8198-315942668819}"/>
              </a:ext>
            </a:extLst>
          </p:cNvPr>
          <p:cNvSpPr>
            <a:spLocks noGrp="1"/>
          </p:cNvSpPr>
          <p:nvPr>
            <p:ph type="ctrTitle"/>
          </p:nvPr>
        </p:nvSpPr>
        <p:spPr/>
        <p:txBody>
          <a:bodyPr/>
          <a:lstStyle/>
          <a:p>
            <a:r>
              <a:rPr lang="cs-CZ" dirty="0"/>
              <a:t>Prezentace ze stáže</a:t>
            </a:r>
          </a:p>
        </p:txBody>
      </p:sp>
      <p:sp>
        <p:nvSpPr>
          <p:cNvPr id="3" name="Podnadpis 2">
            <a:extLst>
              <a:ext uri="{FF2B5EF4-FFF2-40B4-BE49-F238E27FC236}">
                <a16:creationId xmlns:a16="http://schemas.microsoft.com/office/drawing/2014/main" id="{16BE9DAA-BBF1-4180-9632-45F368E2D77C}"/>
              </a:ext>
            </a:extLst>
          </p:cNvPr>
          <p:cNvSpPr>
            <a:spLocks noGrp="1"/>
          </p:cNvSpPr>
          <p:nvPr>
            <p:ph type="subTitle" idx="1"/>
          </p:nvPr>
        </p:nvSpPr>
        <p:spPr/>
        <p:txBody>
          <a:bodyPr/>
          <a:lstStyle/>
          <a:p>
            <a:r>
              <a:rPr lang="cs-CZ" dirty="0"/>
              <a:t>Francie, </a:t>
            </a:r>
            <a:r>
              <a:rPr lang="cs-CZ" dirty="0" err="1"/>
              <a:t>Montpellier</a:t>
            </a:r>
            <a:endParaRPr lang="cs-CZ" dirty="0"/>
          </a:p>
          <a:p>
            <a:r>
              <a:rPr lang="cs-CZ" dirty="0"/>
              <a:t>5. – 8. 12. 2021</a:t>
            </a:r>
          </a:p>
          <a:p>
            <a:endParaRPr lang="cs-CZ" dirty="0"/>
          </a:p>
        </p:txBody>
      </p:sp>
      <p:pic>
        <p:nvPicPr>
          <p:cNvPr id="1026" name="Picture 2" descr="Publicita - penizeproprahu">
            <a:extLst>
              <a:ext uri="{FF2B5EF4-FFF2-40B4-BE49-F238E27FC236}">
                <a16:creationId xmlns:a16="http://schemas.microsoft.com/office/drawing/2014/main" id="{4CC81F7D-98D4-45AD-874E-B8325AF17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186" y="420760"/>
            <a:ext cx="4959628" cy="79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029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90A25A-E506-4D73-B878-517226B8A015}"/>
              </a:ext>
            </a:extLst>
          </p:cNvPr>
          <p:cNvSpPr>
            <a:spLocks noGrp="1"/>
          </p:cNvSpPr>
          <p:nvPr>
            <p:ph type="title"/>
          </p:nvPr>
        </p:nvSpPr>
        <p:spPr/>
        <p:txBody>
          <a:bodyPr>
            <a:normAutofit fontScale="90000"/>
          </a:bodyPr>
          <a:lstStyle/>
          <a:p>
            <a:pPr algn="ctr"/>
            <a:r>
              <a:rPr lang="cs-CZ" b="1" dirty="0"/>
              <a:t>Fotky </a:t>
            </a:r>
            <a:r>
              <a:rPr lang="cs-CZ" b="1" dirty="0" smtClean="0"/>
              <a:t>z </a:t>
            </a:r>
            <a:r>
              <a:rPr lang="cs-CZ" b="1" dirty="0" err="1" smtClean="0"/>
              <a:t>Ecole</a:t>
            </a:r>
            <a:r>
              <a:rPr lang="cs-CZ" b="1" dirty="0" smtClean="0"/>
              <a:t> </a:t>
            </a:r>
            <a:r>
              <a:rPr lang="cs-CZ" b="1" dirty="0" err="1"/>
              <a:t>Elementaire</a:t>
            </a:r>
            <a:r>
              <a:rPr lang="cs-CZ" b="1" dirty="0"/>
              <a:t> </a:t>
            </a:r>
            <a:r>
              <a:rPr lang="cs-CZ" b="1" dirty="0" err="1"/>
              <a:t>Voltaire</a:t>
            </a:r>
            <a:r>
              <a:rPr lang="cs-CZ" sz="3600" dirty="0"/>
              <a:t/>
            </a:r>
            <a:br>
              <a:rPr lang="cs-CZ" sz="3600" dirty="0"/>
            </a:br>
            <a:r>
              <a:rPr lang="cs-CZ" b="1" dirty="0"/>
              <a:t/>
            </a:r>
            <a:br>
              <a:rPr lang="cs-CZ" b="1" dirty="0"/>
            </a:br>
            <a:endParaRPr lang="cs-CZ" b="1"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66" y="897707"/>
            <a:ext cx="4365716" cy="5820955"/>
          </a:xfrm>
          <a:prstGeom prst="rect">
            <a:avLst/>
          </a:prstGeom>
        </p:spPr>
      </p:pic>
      <p:pic>
        <p:nvPicPr>
          <p:cNvPr id="9" name="Obrázek 8"/>
          <p:cNvPicPr>
            <a:picLocks noChangeAspect="1"/>
          </p:cNvPicPr>
          <p:nvPr/>
        </p:nvPicPr>
        <p:blipFill rotWithShape="1">
          <a:blip r:embed="rId3">
            <a:extLst>
              <a:ext uri="{28A0092B-C50C-407E-A947-70E740481C1C}">
                <a14:useLocalDpi xmlns:a14="http://schemas.microsoft.com/office/drawing/2010/main" val="0"/>
              </a:ext>
            </a:extLst>
          </a:blip>
          <a:srcRect t="22349" r="6760" b="1968"/>
          <a:stretch/>
        </p:blipFill>
        <p:spPr>
          <a:xfrm>
            <a:off x="4870904" y="4105962"/>
            <a:ext cx="3938038" cy="2408050"/>
          </a:xfrm>
          <a:prstGeom prst="rect">
            <a:avLst/>
          </a:prstGeom>
        </p:spPr>
      </p:pic>
      <p:pic>
        <p:nvPicPr>
          <p:cNvPr id="10" name="Obrázek 9"/>
          <p:cNvPicPr>
            <a:picLocks noChangeAspect="1"/>
          </p:cNvPicPr>
          <p:nvPr/>
        </p:nvPicPr>
        <p:blipFill rotWithShape="1">
          <a:blip r:embed="rId4" cstate="hqprint">
            <a:extLst>
              <a:ext uri="{28A0092B-C50C-407E-A947-70E740481C1C}">
                <a14:useLocalDpi xmlns:a14="http://schemas.microsoft.com/office/drawing/2010/main" val="0"/>
              </a:ext>
            </a:extLst>
          </a:blip>
          <a:srcRect t="5936" r="7696" b="3537"/>
          <a:stretch/>
        </p:blipFill>
        <p:spPr>
          <a:xfrm>
            <a:off x="9196251" y="897707"/>
            <a:ext cx="2311214" cy="3103396"/>
          </a:xfrm>
          <a:prstGeom prst="rect">
            <a:avLst/>
          </a:prstGeom>
        </p:spPr>
      </p:pic>
      <p:pic>
        <p:nvPicPr>
          <p:cNvPr id="11" name="Obrázek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96251" y="4297456"/>
            <a:ext cx="2688136" cy="2025062"/>
          </a:xfrm>
          <a:prstGeom prst="rect">
            <a:avLst/>
          </a:prstGeom>
        </p:spPr>
      </p:pic>
      <p:pic>
        <p:nvPicPr>
          <p:cNvPr id="3" name="Obrázek 2"/>
          <p:cNvPicPr>
            <a:picLocks noChangeAspect="1"/>
          </p:cNvPicPr>
          <p:nvPr/>
        </p:nvPicPr>
        <p:blipFill rotWithShape="1">
          <a:blip r:embed="rId6">
            <a:extLst>
              <a:ext uri="{28A0092B-C50C-407E-A947-70E740481C1C}">
                <a14:useLocalDpi xmlns:a14="http://schemas.microsoft.com/office/drawing/2010/main" val="0"/>
              </a:ext>
            </a:extLst>
          </a:blip>
          <a:srcRect l="21135" b="-571"/>
          <a:stretch/>
        </p:blipFill>
        <p:spPr>
          <a:xfrm>
            <a:off x="4963886" y="897706"/>
            <a:ext cx="3178627" cy="3040959"/>
          </a:xfrm>
          <a:prstGeom prst="rect">
            <a:avLst/>
          </a:prstGeom>
        </p:spPr>
      </p:pic>
    </p:spTree>
    <p:extLst>
      <p:ext uri="{BB962C8B-B14F-4D97-AF65-F5344CB8AC3E}">
        <p14:creationId xmlns:p14="http://schemas.microsoft.com/office/powerpoint/2010/main" val="556668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D102CD-D004-4D37-A399-13FF715D99E1}"/>
              </a:ext>
            </a:extLst>
          </p:cNvPr>
          <p:cNvSpPr>
            <a:spLocks noGrp="1"/>
          </p:cNvSpPr>
          <p:nvPr>
            <p:ph type="title"/>
          </p:nvPr>
        </p:nvSpPr>
        <p:spPr>
          <a:xfrm>
            <a:off x="838200" y="2980493"/>
            <a:ext cx="10515600" cy="1325563"/>
          </a:xfrm>
        </p:spPr>
        <p:txBody>
          <a:bodyPr/>
          <a:lstStyle/>
          <a:p>
            <a:pPr algn="ctr"/>
            <a:r>
              <a:rPr lang="cs-CZ" dirty="0"/>
              <a:t>Děkujeme za pozornost </a:t>
            </a:r>
          </a:p>
        </p:txBody>
      </p:sp>
      <p:pic>
        <p:nvPicPr>
          <p:cNvPr id="3" name="Picture 2" descr="Publicita - penizeproprahu">
            <a:extLst>
              <a:ext uri="{FF2B5EF4-FFF2-40B4-BE49-F238E27FC236}">
                <a16:creationId xmlns:a16="http://schemas.microsoft.com/office/drawing/2014/main" id="{A0D894F8-F25A-4F84-9E53-B6ED6E9DB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6186" y="500375"/>
            <a:ext cx="4959628" cy="79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21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9961E5-90FD-425A-8FE8-8EF483CE980A}"/>
              </a:ext>
            </a:extLst>
          </p:cNvPr>
          <p:cNvSpPr>
            <a:spLocks noGrp="1"/>
          </p:cNvSpPr>
          <p:nvPr>
            <p:ph type="title"/>
          </p:nvPr>
        </p:nvSpPr>
        <p:spPr>
          <a:xfrm>
            <a:off x="838200" y="76517"/>
            <a:ext cx="10515600" cy="1325563"/>
          </a:xfrm>
        </p:spPr>
        <p:txBody>
          <a:bodyPr/>
          <a:lstStyle/>
          <a:p>
            <a:pPr algn="ctr"/>
            <a:r>
              <a:rPr lang="cs-CZ" dirty="0"/>
              <a:t>Základní charakteristika </a:t>
            </a:r>
            <a:r>
              <a:rPr lang="cs-CZ" dirty="0" smtClean="0"/>
              <a:t>navštívených škol</a:t>
            </a:r>
            <a:endParaRPr lang="cs-CZ" dirty="0"/>
          </a:p>
        </p:txBody>
      </p:sp>
      <p:sp>
        <p:nvSpPr>
          <p:cNvPr id="3" name="Zástupný symbol pro obsah 2">
            <a:extLst>
              <a:ext uri="{FF2B5EF4-FFF2-40B4-BE49-F238E27FC236}">
                <a16:creationId xmlns:a16="http://schemas.microsoft.com/office/drawing/2014/main" id="{B32E7C4C-A21A-4813-8F3F-D0E52E1AC46A}"/>
              </a:ext>
            </a:extLst>
          </p:cNvPr>
          <p:cNvSpPr>
            <a:spLocks noGrp="1"/>
          </p:cNvSpPr>
          <p:nvPr>
            <p:ph idx="1"/>
          </p:nvPr>
        </p:nvSpPr>
        <p:spPr>
          <a:xfrm>
            <a:off x="838200" y="1402080"/>
            <a:ext cx="10515600" cy="4833257"/>
          </a:xfrm>
        </p:spPr>
        <p:txBody>
          <a:bodyPr>
            <a:noAutofit/>
          </a:bodyPr>
          <a:lstStyle/>
          <a:p>
            <a:pPr marL="0" indent="0" algn="just">
              <a:buNone/>
            </a:pPr>
            <a:r>
              <a:rPr lang="cs-CZ" sz="2400" b="1" dirty="0" smtClean="0"/>
              <a:t>1. </a:t>
            </a:r>
            <a:r>
              <a:rPr lang="cs-CZ" sz="2400" b="1" dirty="0" err="1" smtClean="0"/>
              <a:t>College</a:t>
            </a:r>
            <a:r>
              <a:rPr lang="cs-CZ" sz="2400" b="1" dirty="0" smtClean="0"/>
              <a:t> Arthur </a:t>
            </a:r>
            <a:r>
              <a:rPr lang="cs-CZ" sz="2400" b="1" dirty="0" err="1" smtClean="0"/>
              <a:t>Rimbau</a:t>
            </a:r>
            <a:endParaRPr lang="cs-CZ" sz="2400" b="1" dirty="0" smtClean="0"/>
          </a:p>
          <a:p>
            <a:pPr algn="just"/>
            <a:r>
              <a:rPr lang="cs-CZ" sz="1800" dirty="0" err="1" smtClean="0"/>
              <a:t>College</a:t>
            </a:r>
            <a:r>
              <a:rPr lang="cs-CZ" sz="1800" dirty="0" smtClean="0"/>
              <a:t> Arthur </a:t>
            </a:r>
            <a:r>
              <a:rPr lang="cs-CZ" sz="1800" dirty="0" err="1" smtClean="0"/>
              <a:t>Rimbau</a:t>
            </a:r>
            <a:r>
              <a:rPr lang="cs-CZ" sz="1800" dirty="0"/>
              <a:t> </a:t>
            </a:r>
            <a:r>
              <a:rPr lang="cs-CZ" sz="1800" dirty="0" smtClean="0"/>
              <a:t>se nachází v okrajové části města </a:t>
            </a:r>
            <a:r>
              <a:rPr lang="cs-CZ" sz="1800" dirty="0" err="1" smtClean="0"/>
              <a:t>Montpellier</a:t>
            </a:r>
            <a:r>
              <a:rPr lang="cs-CZ" sz="1800" dirty="0" smtClean="0"/>
              <a:t> na jihu Francie. V současné době má  805 žáků a 52 učitelů. Cca 60% je žáků s OMJ, ale velké procento žáků s OMJ pochází z prostředí jazykově blízkému francouzštině (Maroko, Tunis, Itálie apod.). Míň než 20 % pochází z úplně odlišného jazykového prostředí. </a:t>
            </a:r>
          </a:p>
          <a:p>
            <a:pPr algn="just" fontAlgn="base"/>
            <a:r>
              <a:rPr lang="cs-CZ" sz="1800" dirty="0" smtClean="0"/>
              <a:t>Vědomostní úroveň žáků s OMJ je ještě před nástupem do školy testována, žáci procházejí </a:t>
            </a:r>
            <a:r>
              <a:rPr lang="cs-CZ" sz="1800" dirty="0"/>
              <a:t>pozičními testy, které umožňují učitelům vytvořit personalizované učební </a:t>
            </a:r>
            <a:r>
              <a:rPr lang="cs-CZ" sz="1800" dirty="0" smtClean="0"/>
              <a:t>osnovy, takže při nástupu do školy učitelé již znají jejich přibližnou úroveň. První rok mají k dispozici až 12 hodin francouzštiny pro cizince, která je vyučována učitelkou specializovanou na francouzštinu pro cizince. Na škole vyučuje paní </a:t>
            </a:r>
            <a:r>
              <a:rPr lang="cs-CZ" sz="1800" dirty="0" err="1" smtClean="0"/>
              <a:t>Silgane</a:t>
            </a:r>
            <a:r>
              <a:rPr lang="cs-CZ" sz="1800" dirty="0"/>
              <a:t> </a:t>
            </a:r>
            <a:r>
              <a:rPr lang="cs-CZ" sz="1800" dirty="0" smtClean="0"/>
              <a:t>Graine</a:t>
            </a:r>
            <a:r>
              <a:rPr lang="cs-CZ" sz="1800" dirty="0"/>
              <a:t>, </a:t>
            </a:r>
            <a:r>
              <a:rPr lang="cs-CZ" sz="1800" dirty="0" smtClean="0"/>
              <a:t>učitelka </a:t>
            </a:r>
            <a:r>
              <a:rPr lang="cs-CZ" sz="1800" dirty="0"/>
              <a:t>moderní literatury a francouzštiny jako cizího jazyka</a:t>
            </a:r>
            <a:r>
              <a:rPr lang="cs-CZ" sz="1800" dirty="0" smtClean="0"/>
              <a:t>. Ta pracuje na škole jako externí pracovník. Je zaměstnána státní organizací v rámci programu UPE2A, která ji vysílá na jednotlivé školy v regionu podle počtu OMJ žáků.</a:t>
            </a:r>
            <a:endParaRPr lang="cs-CZ" sz="1800" dirty="0"/>
          </a:p>
          <a:p>
            <a:pPr algn="just"/>
            <a:r>
              <a:rPr lang="cs-CZ" sz="1800" dirty="0" smtClean="0"/>
              <a:t>Dříve byly pro žáky s OMJ na školách zřizovány speciální třídy. V současnosti jsou tito žáci zařazeni do třídy odpovídající jejich věku. Podle úrovně zvládání jazyka mají žáci stanovený počet hodin francouzštiny, tudíž někteří žáci docházejí jenom na některé hodiny. Každý žák má u sebe rozvrh a paní učitelka má na výuku francouzštiny svou vlastní třídu. Na hodiny francouzštiny jsou žáci uvolňováni z jiných předmětů, nejsou to hodiny v rozvrhu navíc. </a:t>
            </a:r>
            <a:endParaRPr lang="cs-CZ" sz="1800" dirty="0"/>
          </a:p>
          <a:p>
            <a:pPr algn="just"/>
            <a:r>
              <a:rPr lang="cs-CZ" sz="1800" dirty="0" smtClean="0"/>
              <a:t>Po prvním roce již na studium zdarma není nárok, ale škola dává prostor navštěvovat francouzštinu pro cizince i těmto žákům.</a:t>
            </a:r>
          </a:p>
          <a:p>
            <a:endParaRPr lang="cs-CZ" sz="1800" dirty="0"/>
          </a:p>
          <a:p>
            <a:pPr marL="0" indent="0">
              <a:buNone/>
            </a:pPr>
            <a:endParaRPr lang="cs-CZ" sz="1800" dirty="0"/>
          </a:p>
          <a:p>
            <a:endParaRPr lang="cs-CZ" sz="2000" dirty="0"/>
          </a:p>
          <a:p>
            <a:pPr marL="0" indent="0">
              <a:buNone/>
            </a:pPr>
            <a:endParaRPr lang="cs-CZ" sz="2000" dirty="0"/>
          </a:p>
        </p:txBody>
      </p:sp>
    </p:spTree>
    <p:extLst>
      <p:ext uri="{BB962C8B-B14F-4D97-AF65-F5344CB8AC3E}">
        <p14:creationId xmlns:p14="http://schemas.microsoft.com/office/powerpoint/2010/main" val="255514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B32E7C4C-A21A-4813-8F3F-D0E52E1AC46A}"/>
              </a:ext>
            </a:extLst>
          </p:cNvPr>
          <p:cNvSpPr>
            <a:spLocks noGrp="1"/>
          </p:cNvSpPr>
          <p:nvPr>
            <p:ph idx="1"/>
          </p:nvPr>
        </p:nvSpPr>
        <p:spPr>
          <a:xfrm>
            <a:off x="416987" y="196711"/>
            <a:ext cx="10515600" cy="4833257"/>
          </a:xfrm>
        </p:spPr>
        <p:txBody>
          <a:bodyPr>
            <a:noAutofit/>
          </a:bodyPr>
          <a:lstStyle/>
          <a:p>
            <a:pPr marL="0" indent="0" algn="just">
              <a:buNone/>
            </a:pPr>
            <a:r>
              <a:rPr lang="cs-CZ" sz="2400" b="1" dirty="0" smtClean="0"/>
              <a:t>2. </a:t>
            </a:r>
            <a:r>
              <a:rPr lang="cs-CZ" sz="2400" b="1" dirty="0" err="1" smtClean="0"/>
              <a:t>Ecole</a:t>
            </a:r>
            <a:r>
              <a:rPr lang="cs-CZ" sz="2400" b="1" dirty="0" smtClean="0"/>
              <a:t> </a:t>
            </a:r>
            <a:r>
              <a:rPr lang="cs-CZ" sz="2400" b="1" dirty="0" err="1"/>
              <a:t>Elementaire</a:t>
            </a:r>
            <a:r>
              <a:rPr lang="cs-CZ" sz="2400" b="1" dirty="0"/>
              <a:t> </a:t>
            </a:r>
            <a:r>
              <a:rPr lang="cs-CZ" sz="2400" b="1" dirty="0" err="1" smtClean="0"/>
              <a:t>Voltaire</a:t>
            </a:r>
            <a:endParaRPr lang="cs-CZ" sz="1800" dirty="0"/>
          </a:p>
          <a:p>
            <a:pPr marL="0" indent="0" algn="just">
              <a:spcBef>
                <a:spcPts val="0"/>
              </a:spcBef>
              <a:buNone/>
            </a:pPr>
            <a:endParaRPr lang="cs-CZ" sz="1800" b="1" dirty="0" smtClean="0"/>
          </a:p>
          <a:p>
            <a:pPr marL="0" indent="0" algn="just">
              <a:spcBef>
                <a:spcPts val="600"/>
              </a:spcBef>
              <a:buNone/>
            </a:pPr>
            <a:r>
              <a:rPr lang="cs-CZ" sz="1800" b="1" dirty="0" smtClean="0"/>
              <a:t>Počet žáků: </a:t>
            </a:r>
            <a:r>
              <a:rPr lang="cs-CZ" sz="1800" dirty="0" smtClean="0"/>
              <a:t>274</a:t>
            </a:r>
          </a:p>
          <a:p>
            <a:pPr marL="0" indent="0" algn="just">
              <a:spcBef>
                <a:spcPts val="600"/>
              </a:spcBef>
              <a:buNone/>
            </a:pPr>
            <a:r>
              <a:rPr lang="cs-CZ" sz="1800" b="1" dirty="0" smtClean="0"/>
              <a:t>Místo: </a:t>
            </a:r>
            <a:r>
              <a:rPr lang="cs-CZ" sz="1800" dirty="0" smtClean="0"/>
              <a:t>centrum města </a:t>
            </a:r>
            <a:r>
              <a:rPr lang="cs-CZ" sz="1800" dirty="0" err="1" smtClean="0"/>
              <a:t>Montpellier</a:t>
            </a:r>
            <a:r>
              <a:rPr lang="cs-CZ" sz="1800" dirty="0" smtClean="0"/>
              <a:t>, v části </a:t>
            </a:r>
            <a:r>
              <a:rPr lang="cs-CZ" sz="1800" dirty="0" err="1" smtClean="0"/>
              <a:t>Lemasson</a:t>
            </a:r>
            <a:endParaRPr lang="cs-CZ" sz="1800" dirty="0" smtClean="0"/>
          </a:p>
          <a:p>
            <a:pPr marL="0" indent="0" algn="just">
              <a:spcBef>
                <a:spcPts val="600"/>
              </a:spcBef>
              <a:buNone/>
            </a:pPr>
            <a:r>
              <a:rPr lang="cs-CZ" sz="1800" b="1" dirty="0" smtClean="0"/>
              <a:t>Třída UEPA2</a:t>
            </a:r>
            <a:r>
              <a:rPr lang="cs-CZ" sz="1800" dirty="0"/>
              <a:t>: 10 žáků ve věku 9 – 11 let, odlišná úroveň znalosti jazyka, zhruba 5 různých </a:t>
            </a:r>
            <a:r>
              <a:rPr lang="cs-CZ" sz="1800" dirty="0" smtClean="0"/>
              <a:t>národností</a:t>
            </a:r>
          </a:p>
          <a:p>
            <a:pPr marL="0" indent="0" algn="just">
              <a:spcBef>
                <a:spcPts val="600"/>
              </a:spcBef>
              <a:buNone/>
            </a:pPr>
            <a:endParaRPr lang="cs-CZ" sz="1800" dirty="0"/>
          </a:p>
          <a:p>
            <a:pPr algn="just">
              <a:spcBef>
                <a:spcPts val="600"/>
              </a:spcBef>
            </a:pPr>
            <a:r>
              <a:rPr lang="cs-CZ" sz="1800" dirty="0" smtClean="0"/>
              <a:t>Zaměření školy na výuku cizinců – žáků s OMJ, pro které jsou vytvářeny specifické podmínky z důvodu jazykové, kulturní a sociální bariéry.</a:t>
            </a:r>
          </a:p>
          <a:p>
            <a:pPr algn="just">
              <a:spcBef>
                <a:spcPts val="600"/>
              </a:spcBef>
            </a:pPr>
            <a:r>
              <a:rPr lang="cs-CZ" sz="1800" dirty="0"/>
              <a:t>Počet žáků s OMJ je zde výrazný</a:t>
            </a:r>
            <a:r>
              <a:rPr lang="cs-CZ" sz="1800" dirty="0" smtClean="0"/>
              <a:t>.</a:t>
            </a:r>
          </a:p>
          <a:p>
            <a:pPr algn="just">
              <a:spcBef>
                <a:spcPts val="600"/>
              </a:spcBef>
            </a:pPr>
            <a:r>
              <a:rPr lang="cs-CZ" sz="1800" dirty="0" smtClean="0"/>
              <a:t>Ve třídě je nízký počet žáků (zpravidla 9 – 12).</a:t>
            </a:r>
          </a:p>
          <a:p>
            <a:pPr algn="just">
              <a:spcBef>
                <a:spcPts val="600"/>
              </a:spcBef>
            </a:pPr>
            <a:r>
              <a:rPr lang="cs-CZ" sz="1800" dirty="0" smtClean="0"/>
              <a:t>Velký důraz je kladen na individuální práci žáků a osvojení si francouzského jazyka.</a:t>
            </a:r>
          </a:p>
          <a:p>
            <a:pPr algn="just">
              <a:spcBef>
                <a:spcPts val="600"/>
              </a:spcBef>
            </a:pPr>
            <a:r>
              <a:rPr lang="cs-CZ" sz="1800" dirty="0" smtClean="0"/>
              <a:t>Hodnocení je formativní, 2x ročně, snaží se pozitivní hodnocení A, B, C </a:t>
            </a:r>
            <a:r>
              <a:rPr lang="cs-CZ" sz="1800" i="1" dirty="0" smtClean="0"/>
              <a:t>(C nedávají téměř vůbec).</a:t>
            </a:r>
          </a:p>
          <a:p>
            <a:pPr algn="just">
              <a:spcBef>
                <a:spcPts val="600"/>
              </a:spcBef>
            </a:pPr>
            <a:endParaRPr lang="cs-CZ" sz="1800" dirty="0"/>
          </a:p>
          <a:p>
            <a:pPr marL="0" indent="0" algn="just">
              <a:spcBef>
                <a:spcPts val="600"/>
              </a:spcBef>
              <a:buNone/>
            </a:pPr>
            <a:r>
              <a:rPr lang="cs-CZ" sz="1800" b="1" dirty="0" smtClean="0"/>
              <a:t>Školní rok je rozdělen do cyklů </a:t>
            </a:r>
            <a:r>
              <a:rPr lang="cs-CZ" sz="1800" dirty="0" smtClean="0"/>
              <a:t>(řídí se prázdninami):</a:t>
            </a:r>
          </a:p>
          <a:p>
            <a:pPr marL="0" indent="0" algn="just">
              <a:spcBef>
                <a:spcPts val="600"/>
              </a:spcBef>
              <a:buNone/>
            </a:pPr>
            <a:r>
              <a:rPr lang="cs-CZ" sz="1800" dirty="0" smtClean="0"/>
              <a:t> 1. cyklus (září – podzimní prázdniny)</a:t>
            </a:r>
          </a:p>
          <a:p>
            <a:pPr marL="0" indent="0" algn="just">
              <a:spcBef>
                <a:spcPts val="600"/>
              </a:spcBef>
              <a:buNone/>
            </a:pPr>
            <a:r>
              <a:rPr lang="cs-CZ" sz="1800" dirty="0" smtClean="0"/>
              <a:t>2. cyklus (listopad – vánoční prázdniny)</a:t>
            </a:r>
          </a:p>
          <a:p>
            <a:pPr marL="0" indent="0" algn="just">
              <a:spcBef>
                <a:spcPts val="600"/>
              </a:spcBef>
              <a:buNone/>
            </a:pPr>
            <a:r>
              <a:rPr lang="cs-CZ" sz="1800" dirty="0" smtClean="0"/>
              <a:t>3. cyklus </a:t>
            </a:r>
            <a:r>
              <a:rPr lang="cs-CZ" sz="1800" dirty="0"/>
              <a:t>(Vánoce – jarní </a:t>
            </a:r>
            <a:r>
              <a:rPr lang="cs-CZ" sz="1800" dirty="0" smtClean="0"/>
              <a:t>prázdniny</a:t>
            </a:r>
          </a:p>
          <a:p>
            <a:pPr marL="0" indent="0" algn="just">
              <a:spcBef>
                <a:spcPts val="600"/>
              </a:spcBef>
              <a:buNone/>
            </a:pPr>
            <a:r>
              <a:rPr lang="cs-CZ" sz="1800" dirty="0" smtClean="0"/>
              <a:t>4. cyklus </a:t>
            </a:r>
            <a:r>
              <a:rPr lang="cs-CZ" sz="1800" dirty="0"/>
              <a:t>(jarní prázdniny – </a:t>
            </a:r>
            <a:r>
              <a:rPr lang="cs-CZ" sz="1800" dirty="0" smtClean="0"/>
              <a:t>velikonoce</a:t>
            </a:r>
          </a:p>
          <a:p>
            <a:pPr marL="0" indent="0" algn="just">
              <a:spcBef>
                <a:spcPts val="600"/>
              </a:spcBef>
              <a:buNone/>
            </a:pPr>
            <a:r>
              <a:rPr lang="cs-CZ" sz="1800" dirty="0" smtClean="0"/>
              <a:t>5. cyklus </a:t>
            </a:r>
            <a:r>
              <a:rPr lang="cs-CZ" sz="1800" dirty="0"/>
              <a:t>(velikonoce – první týden v červenci)</a:t>
            </a:r>
          </a:p>
          <a:p>
            <a:pPr marL="0" indent="0" algn="just">
              <a:spcBef>
                <a:spcPts val="0"/>
              </a:spcBef>
              <a:buNone/>
            </a:pPr>
            <a:endParaRPr lang="cs-CZ" sz="1800" dirty="0"/>
          </a:p>
          <a:p>
            <a:pPr marL="0" indent="0">
              <a:spcBef>
                <a:spcPts val="0"/>
              </a:spcBef>
              <a:buNone/>
            </a:pPr>
            <a:endParaRPr lang="cs-CZ" sz="1800" dirty="0"/>
          </a:p>
          <a:p>
            <a:pPr>
              <a:spcBef>
                <a:spcPts val="0"/>
              </a:spcBef>
            </a:pPr>
            <a:endParaRPr lang="cs-CZ" sz="2000" dirty="0"/>
          </a:p>
          <a:p>
            <a:pPr marL="0" indent="0">
              <a:buNone/>
            </a:pPr>
            <a:endParaRPr lang="cs-CZ" sz="2000" dirty="0"/>
          </a:p>
        </p:txBody>
      </p:sp>
      <p:pic>
        <p:nvPicPr>
          <p:cNvPr id="5" name="Obrázek 4"/>
          <p:cNvPicPr>
            <a:picLocks noChangeAspect="1"/>
          </p:cNvPicPr>
          <p:nvPr/>
        </p:nvPicPr>
        <p:blipFill rotWithShape="1">
          <a:blip r:embed="rId2">
            <a:extLst>
              <a:ext uri="{28A0092B-C50C-407E-A947-70E740481C1C}">
                <a14:useLocalDpi xmlns:a14="http://schemas.microsoft.com/office/drawing/2010/main" val="0"/>
              </a:ext>
            </a:extLst>
          </a:blip>
          <a:srcRect l="-1" t="40538" r="-1383"/>
          <a:stretch/>
        </p:blipFill>
        <p:spPr>
          <a:xfrm>
            <a:off x="7611291" y="4075823"/>
            <a:ext cx="4284618" cy="2658895"/>
          </a:xfrm>
          <a:prstGeom prst="rect">
            <a:avLst/>
          </a:prstGeom>
        </p:spPr>
      </p:pic>
    </p:spTree>
    <p:extLst>
      <p:ext uri="{BB962C8B-B14F-4D97-AF65-F5344CB8AC3E}">
        <p14:creationId xmlns:p14="http://schemas.microsoft.com/office/powerpoint/2010/main" val="108207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4A7EAC-D235-4716-87C7-88AD3343347B}"/>
              </a:ext>
            </a:extLst>
          </p:cNvPr>
          <p:cNvSpPr>
            <a:spLocks noGrp="1"/>
          </p:cNvSpPr>
          <p:nvPr>
            <p:ph type="title"/>
          </p:nvPr>
        </p:nvSpPr>
        <p:spPr/>
        <p:txBody>
          <a:bodyPr/>
          <a:lstStyle/>
          <a:p>
            <a:pPr algn="ctr"/>
            <a:r>
              <a:rPr lang="cs-CZ" dirty="0"/>
              <a:t>Viděné metody výuky – 1. pedagog</a:t>
            </a:r>
          </a:p>
        </p:txBody>
      </p:sp>
      <p:sp>
        <p:nvSpPr>
          <p:cNvPr id="3" name="Zástupný symbol pro obsah 2">
            <a:extLst>
              <a:ext uri="{FF2B5EF4-FFF2-40B4-BE49-F238E27FC236}">
                <a16:creationId xmlns:a16="http://schemas.microsoft.com/office/drawing/2014/main" id="{BC24059B-692E-4470-B912-8EBF4C7968EB}"/>
              </a:ext>
            </a:extLst>
          </p:cNvPr>
          <p:cNvSpPr>
            <a:spLocks noGrp="1"/>
          </p:cNvSpPr>
          <p:nvPr>
            <p:ph idx="1"/>
          </p:nvPr>
        </p:nvSpPr>
        <p:spPr/>
        <p:txBody>
          <a:bodyPr>
            <a:normAutofit fontScale="85000" lnSpcReduction="20000"/>
          </a:bodyPr>
          <a:lstStyle/>
          <a:p>
            <a:pPr algn="just"/>
            <a:r>
              <a:rPr lang="cs-CZ" sz="1800" dirty="0" smtClean="0"/>
              <a:t> </a:t>
            </a:r>
            <a:r>
              <a:rPr lang="cs-CZ" sz="2400" dirty="0" smtClean="0"/>
              <a:t>První hodina byla zaměřena na procvičení slovní zásoby týkající se názvosloví oblečení, které již zjevně bylo probráno, protože žáci dostali pracovní listy, kde vypracovávali různá  cvičení.</a:t>
            </a:r>
          </a:p>
          <a:p>
            <a:pPr algn="just"/>
            <a:r>
              <a:rPr lang="cs-CZ" sz="2400" dirty="0" smtClean="0"/>
              <a:t> Metody výuky byly různé. Žáci si v úvodě hodiny vzali svojí desku (barevně odlišené podle úrovně žáka), kde měli  opravené práce z předcházejícího týdne. Dle informace od učitelky úkoly dostávají žáci průběžně, ale jednou týdně je odevzdávají ke kontrole. Paní </a:t>
            </a:r>
            <a:r>
              <a:rPr lang="cs-CZ" sz="2400" dirty="0"/>
              <a:t>učitelka  </a:t>
            </a:r>
            <a:r>
              <a:rPr lang="cs-CZ" sz="2400" dirty="0" smtClean="0"/>
              <a:t>použila v první hodině  </a:t>
            </a:r>
            <a:r>
              <a:rPr lang="cs-CZ" sz="2400" dirty="0"/>
              <a:t>klasické metody – slovní (rozhovor, výklad), názorně – demonstrační </a:t>
            </a:r>
            <a:r>
              <a:rPr lang="cs-CZ" sz="2400" dirty="0" smtClean="0"/>
              <a:t>(předvádění, práce s obrazem – žáci popisovali oblečení postav na obrázcích v </a:t>
            </a:r>
            <a:r>
              <a:rPr lang="cs-CZ" sz="2400" dirty="0" err="1" smtClean="0"/>
              <a:t>prac</a:t>
            </a:r>
            <a:r>
              <a:rPr lang="cs-CZ" sz="2400" dirty="0" smtClean="0"/>
              <a:t>. listě.  Pokročilejší žáci dostávali další </a:t>
            </a:r>
            <a:r>
              <a:rPr lang="cs-CZ" sz="2400" dirty="0" err="1" smtClean="0"/>
              <a:t>prac</a:t>
            </a:r>
            <a:r>
              <a:rPr lang="cs-CZ" sz="2400" dirty="0" smtClean="0"/>
              <a:t>. list na gramatické jevy spojené s oblečením – slovesa. Po krátké chvíli samostatné práce si společně kontrolovali správné odpovědi. Učitelka dávala důraz na správnou výslovnost jednotlivých slov, případné nejasnosti ve výslovnosti hlásek psala na tabuli. </a:t>
            </a:r>
          </a:p>
          <a:p>
            <a:pPr algn="just"/>
            <a:r>
              <a:rPr lang="cs-CZ" sz="2400" dirty="0" smtClean="0"/>
              <a:t>V další hodině přibyla i didaktická hra – žáci ve dvojici měli minutu pozorně pozorovat spolužáka, pak měli zpaměti popsat jeho oblečení a doplňky. </a:t>
            </a:r>
            <a:endParaRPr lang="cs-CZ" sz="2400" dirty="0"/>
          </a:p>
          <a:p>
            <a:pPr algn="just"/>
            <a:r>
              <a:rPr lang="cs-CZ" sz="2400" dirty="0" smtClean="0"/>
              <a:t>V poslední hodině  (hodina s pokročilejšími žáky) učitelka použila deduktivní metodu spojenou s využitím videa -  video </a:t>
            </a:r>
            <a:r>
              <a:rPr lang="cs-CZ" sz="2400" dirty="0" smtClean="0">
                <a:hlinkClick r:id="rId2"/>
              </a:rPr>
              <a:t>Jacques </a:t>
            </a:r>
            <a:r>
              <a:rPr lang="cs-CZ" sz="2400" dirty="0" err="1">
                <a:hlinkClick r:id="rId2"/>
              </a:rPr>
              <a:t>Prévert</a:t>
            </a:r>
            <a:r>
              <a:rPr lang="cs-CZ" sz="2400" dirty="0">
                <a:hlinkClick r:id="rId2"/>
              </a:rPr>
              <a:t> </a:t>
            </a:r>
            <a:r>
              <a:rPr lang="cs-CZ" sz="2400" dirty="0" smtClean="0">
                <a:hlinkClick r:id="rId2"/>
              </a:rPr>
              <a:t>– </a:t>
            </a:r>
            <a:r>
              <a:rPr lang="cs-CZ" sz="2400" dirty="0" err="1" smtClean="0">
                <a:hlinkClick r:id="rId2"/>
              </a:rPr>
              <a:t>YouTube</a:t>
            </a:r>
            <a:r>
              <a:rPr lang="cs-CZ" sz="2400" dirty="0" smtClean="0"/>
              <a:t> - </a:t>
            </a:r>
            <a:r>
              <a:rPr lang="fr-FR" sz="2400" dirty="0"/>
              <a:t>"Pour faire le portrait d'un </a:t>
            </a:r>
            <a:r>
              <a:rPr lang="fr-FR" sz="2400" dirty="0" smtClean="0"/>
              <a:t>oiseau„</a:t>
            </a:r>
            <a:r>
              <a:rPr lang="cs-CZ" sz="2400" dirty="0" smtClean="0"/>
              <a:t> – žáci shlédli video bez zvuku a na základě obrázků a navádějících otázek učitelky sami popisovali, co se v básni odehrává. Pak si mohli porovnat svůj popis s básní.</a:t>
            </a:r>
          </a:p>
        </p:txBody>
      </p:sp>
    </p:spTree>
    <p:extLst>
      <p:ext uri="{BB962C8B-B14F-4D97-AF65-F5344CB8AC3E}">
        <p14:creationId xmlns:p14="http://schemas.microsoft.com/office/powerpoint/2010/main" val="293825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4A7EAC-D235-4716-87C7-88AD3343347B}"/>
              </a:ext>
            </a:extLst>
          </p:cNvPr>
          <p:cNvSpPr>
            <a:spLocks noGrp="1"/>
          </p:cNvSpPr>
          <p:nvPr>
            <p:ph type="title"/>
          </p:nvPr>
        </p:nvSpPr>
        <p:spPr/>
        <p:txBody>
          <a:bodyPr/>
          <a:lstStyle/>
          <a:p>
            <a:pPr algn="ctr"/>
            <a:r>
              <a:rPr lang="cs-CZ" dirty="0"/>
              <a:t>Viděné metody výuky – 2. pedagog</a:t>
            </a:r>
          </a:p>
        </p:txBody>
      </p:sp>
      <p:sp>
        <p:nvSpPr>
          <p:cNvPr id="3" name="Zástupný symbol pro obsah 2">
            <a:extLst>
              <a:ext uri="{FF2B5EF4-FFF2-40B4-BE49-F238E27FC236}">
                <a16:creationId xmlns:a16="http://schemas.microsoft.com/office/drawing/2014/main" id="{BC24059B-692E-4470-B912-8EBF4C7968EB}"/>
              </a:ext>
            </a:extLst>
          </p:cNvPr>
          <p:cNvSpPr>
            <a:spLocks noGrp="1"/>
          </p:cNvSpPr>
          <p:nvPr>
            <p:ph idx="1"/>
          </p:nvPr>
        </p:nvSpPr>
        <p:spPr/>
        <p:txBody>
          <a:bodyPr>
            <a:normAutofit fontScale="85000" lnSpcReduction="10000"/>
          </a:bodyPr>
          <a:lstStyle/>
          <a:p>
            <a:pPr algn="just"/>
            <a:r>
              <a:rPr lang="cs-CZ" dirty="0" smtClean="0"/>
              <a:t>Výuka se zde příliš nelišila od té české – žáci během výuky pracovali samostatně i ve skupině; převažovala frontální výuka.</a:t>
            </a:r>
          </a:p>
          <a:p>
            <a:pPr algn="just"/>
            <a:r>
              <a:rPr lang="cs-CZ" dirty="0"/>
              <a:t>Hned ráno napsal každý žák na tabuli pozdrav „Dobrý den“, ve své </a:t>
            </a:r>
            <a:r>
              <a:rPr lang="cs-CZ" dirty="0" smtClean="0"/>
              <a:t>mateřštině.</a:t>
            </a:r>
          </a:p>
          <a:p>
            <a:pPr algn="just"/>
            <a:r>
              <a:rPr lang="cs-CZ" dirty="0" smtClean="0"/>
              <a:t>Žáci nehovoří, pokud nejsou vyvoláni učitelem.</a:t>
            </a:r>
          </a:p>
          <a:p>
            <a:pPr algn="just"/>
            <a:r>
              <a:rPr lang="cs-CZ" dirty="0" smtClean="0"/>
              <a:t>Hodiny byly zaměřeny na vizualizaci – video a poslechová cvičení – rozeznávání jednotlivých slov.</a:t>
            </a:r>
          </a:p>
          <a:p>
            <a:pPr algn="just"/>
            <a:r>
              <a:rPr lang="cs-CZ" dirty="0" smtClean="0"/>
              <a:t>Při výuce byl kladen důraz na porozumění – příběh o Santovi – video ukázka jednoduchého příběhu, společné hledání klíčových slov a objasňování jejich významu, samostatná práce – písemné převyprávění příběhu v krátkých jednoduchých větách dle osnovy – zaměřeno na </a:t>
            </a:r>
            <a:r>
              <a:rPr lang="cs-CZ" i="1" dirty="0" smtClean="0"/>
              <a:t>„před – nyní – pak“.</a:t>
            </a:r>
          </a:p>
          <a:p>
            <a:pPr algn="just"/>
            <a:r>
              <a:rPr lang="cs-CZ" dirty="0" smtClean="0"/>
              <a:t>Pedagožka využívala běžné učební postupy a metody, např. interaktivní tabuli, pracovní listy, názorné ukázky a pomůcky inspirované M. </a:t>
            </a:r>
            <a:r>
              <a:rPr lang="cs-CZ" dirty="0" err="1" smtClean="0"/>
              <a:t>Montesorri</a:t>
            </a:r>
            <a:r>
              <a:rPr lang="cs-CZ" dirty="0" smtClean="0"/>
              <a:t>.</a:t>
            </a:r>
          </a:p>
          <a:p>
            <a:endParaRPr lang="cs-CZ" dirty="0"/>
          </a:p>
        </p:txBody>
      </p:sp>
    </p:spTree>
    <p:extLst>
      <p:ext uri="{BB962C8B-B14F-4D97-AF65-F5344CB8AC3E}">
        <p14:creationId xmlns:p14="http://schemas.microsoft.com/office/powerpoint/2010/main" val="2411991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AAB714-D874-4358-9DBF-07B01FCEB87D}"/>
              </a:ext>
            </a:extLst>
          </p:cNvPr>
          <p:cNvSpPr>
            <a:spLocks noGrp="1"/>
          </p:cNvSpPr>
          <p:nvPr>
            <p:ph type="title"/>
          </p:nvPr>
        </p:nvSpPr>
        <p:spPr/>
        <p:txBody>
          <a:bodyPr/>
          <a:lstStyle/>
          <a:p>
            <a:pPr algn="ctr"/>
            <a:r>
              <a:rPr lang="cs-CZ" dirty="0"/>
              <a:t>Jak co jsem se naučil/a využiji ve své praxi – 1. pedagog</a:t>
            </a:r>
          </a:p>
        </p:txBody>
      </p:sp>
      <p:sp>
        <p:nvSpPr>
          <p:cNvPr id="3" name="Zástupný symbol pro obsah 2">
            <a:extLst>
              <a:ext uri="{FF2B5EF4-FFF2-40B4-BE49-F238E27FC236}">
                <a16:creationId xmlns:a16="http://schemas.microsoft.com/office/drawing/2014/main" id="{BC27CE40-837C-4EB8-BCFB-FC321C38D0C3}"/>
              </a:ext>
            </a:extLst>
          </p:cNvPr>
          <p:cNvSpPr>
            <a:spLocks noGrp="1"/>
          </p:cNvSpPr>
          <p:nvPr>
            <p:ph idx="1"/>
          </p:nvPr>
        </p:nvSpPr>
        <p:spPr/>
        <p:txBody>
          <a:bodyPr>
            <a:normAutofit fontScale="92500" lnSpcReduction="20000"/>
          </a:bodyPr>
          <a:lstStyle/>
          <a:p>
            <a:pPr algn="just"/>
            <a:r>
              <a:rPr lang="cs-CZ" dirty="0"/>
              <a:t>V hodinách vládla pracovní a klidná atmosféra, z chování žáků byl zřejmý respekt vůči učitelce. Žáci </a:t>
            </a:r>
            <a:r>
              <a:rPr lang="cs-CZ" dirty="0" smtClean="0"/>
              <a:t>neměli povoleno v hodinách používat v komunikaci svůj mateřský jazyk. </a:t>
            </a:r>
          </a:p>
          <a:p>
            <a:pPr algn="just"/>
            <a:r>
              <a:rPr lang="cs-CZ" dirty="0" smtClean="0"/>
              <a:t>Inspirativní je počet hodin, který mají žáci k dispozici, aby se naučili nový jazyk.</a:t>
            </a:r>
          </a:p>
          <a:p>
            <a:pPr algn="just"/>
            <a:r>
              <a:rPr lang="cs-CZ" dirty="0" smtClean="0"/>
              <a:t>Některé metody, které jsme měla možnost shlédnout, používáme při výuce cizích jazyků, zaujala mě deduktivní metoda a práce s videem.</a:t>
            </a:r>
          </a:p>
          <a:p>
            <a:pPr algn="just" fontAlgn="base"/>
            <a:r>
              <a:rPr lang="cs-CZ" dirty="0" smtClean="0"/>
              <a:t>Učitelka má didaktickou podporu právě prostřednictvím </a:t>
            </a:r>
            <a:r>
              <a:rPr lang="cs-CZ" dirty="0"/>
              <a:t>stránek organizace </a:t>
            </a:r>
            <a:r>
              <a:rPr lang="cs-CZ" dirty="0" smtClean="0"/>
              <a:t>UPE2A, kde učitelé francouzštiny jako cizího jazyka mohou využít již připravené </a:t>
            </a:r>
            <a:r>
              <a:rPr lang="cs-CZ" dirty="0" err="1" smtClean="0"/>
              <a:t>quizlety</a:t>
            </a:r>
            <a:r>
              <a:rPr lang="cs-CZ" dirty="0" smtClean="0"/>
              <a:t>, hry, karty a jiné pomocné materiály k výuce.</a:t>
            </a:r>
          </a:p>
          <a:p>
            <a:pPr algn="just" fontAlgn="base"/>
            <a:r>
              <a:rPr lang="cs-CZ" dirty="0" smtClean="0"/>
              <a:t> </a:t>
            </a:r>
            <a:r>
              <a:rPr lang="cs-CZ" dirty="0"/>
              <a:t>Z další komunikace s učitelkou jsme se dozvěděla, že žáci vydávají vlastní časopis, kde představují svojí </a:t>
            </a:r>
            <a:r>
              <a:rPr lang="cs-CZ" dirty="0" smtClean="0"/>
              <a:t>kulturu a zároveň se procvičují ve francouzštině. </a:t>
            </a:r>
            <a:endParaRPr lang="cs-CZ" dirty="0"/>
          </a:p>
          <a:p>
            <a:pPr fontAlgn="base"/>
            <a:endParaRPr lang="cs-CZ" dirty="0" smtClean="0"/>
          </a:p>
          <a:p>
            <a:pPr marL="0" indent="0">
              <a:buNone/>
            </a:pPr>
            <a:endParaRPr lang="cs-CZ" dirty="0"/>
          </a:p>
        </p:txBody>
      </p:sp>
    </p:spTree>
    <p:extLst>
      <p:ext uri="{BB962C8B-B14F-4D97-AF65-F5344CB8AC3E}">
        <p14:creationId xmlns:p14="http://schemas.microsoft.com/office/powerpoint/2010/main" val="3716617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AAB714-D874-4358-9DBF-07B01FCEB87D}"/>
              </a:ext>
            </a:extLst>
          </p:cNvPr>
          <p:cNvSpPr>
            <a:spLocks noGrp="1"/>
          </p:cNvSpPr>
          <p:nvPr>
            <p:ph type="title"/>
          </p:nvPr>
        </p:nvSpPr>
        <p:spPr/>
        <p:txBody>
          <a:bodyPr/>
          <a:lstStyle/>
          <a:p>
            <a:pPr algn="ctr"/>
            <a:r>
              <a:rPr lang="cs-CZ" dirty="0"/>
              <a:t>Jak co jsem se </a:t>
            </a:r>
            <a:r>
              <a:rPr lang="cs-CZ" dirty="0" smtClean="0"/>
              <a:t>naučil/a </a:t>
            </a:r>
            <a:r>
              <a:rPr lang="cs-CZ" dirty="0"/>
              <a:t>využiji ve své praxi – 2. pedagog</a:t>
            </a:r>
          </a:p>
        </p:txBody>
      </p:sp>
      <p:sp>
        <p:nvSpPr>
          <p:cNvPr id="3" name="Zástupný symbol pro obsah 2">
            <a:extLst>
              <a:ext uri="{FF2B5EF4-FFF2-40B4-BE49-F238E27FC236}">
                <a16:creationId xmlns:a16="http://schemas.microsoft.com/office/drawing/2014/main" id="{BC27CE40-837C-4EB8-BCFB-FC321C38D0C3}"/>
              </a:ext>
            </a:extLst>
          </p:cNvPr>
          <p:cNvSpPr>
            <a:spLocks noGrp="1"/>
          </p:cNvSpPr>
          <p:nvPr>
            <p:ph idx="1"/>
          </p:nvPr>
        </p:nvSpPr>
        <p:spPr/>
        <p:txBody>
          <a:bodyPr>
            <a:normAutofit fontScale="92500" lnSpcReduction="20000"/>
          </a:bodyPr>
          <a:lstStyle/>
          <a:p>
            <a:pPr algn="just"/>
            <a:r>
              <a:rPr lang="cs-CZ" dirty="0" smtClean="0"/>
              <a:t>Prostředí bylo velmi přátelské a klidné.</a:t>
            </a:r>
          </a:p>
          <a:p>
            <a:pPr algn="just"/>
            <a:r>
              <a:rPr lang="cs-CZ" dirty="0" smtClean="0"/>
              <a:t>Maximální využití názornosti a soustavné ověřování porozumění.</a:t>
            </a:r>
          </a:p>
          <a:p>
            <a:pPr algn="just"/>
            <a:r>
              <a:rPr lang="cs-CZ" dirty="0" smtClean="0"/>
              <a:t>Individuální přístup k jednotlivým žákům.</a:t>
            </a:r>
          </a:p>
          <a:p>
            <a:pPr algn="just"/>
            <a:r>
              <a:rPr lang="cs-CZ" dirty="0" smtClean="0"/>
              <a:t>Systematické povzbuzování a motivování žáků k výkonu a pozitivní hodnocení na základě pozorování každého žáka individuálně </a:t>
            </a:r>
          </a:p>
          <a:p>
            <a:pPr algn="just"/>
            <a:r>
              <a:rPr lang="cs-CZ" dirty="0" smtClean="0"/>
              <a:t>Práce se žáky na základě </a:t>
            </a:r>
            <a:r>
              <a:rPr lang="cs-CZ" dirty="0" err="1" smtClean="0"/>
              <a:t>socio</a:t>
            </a:r>
            <a:r>
              <a:rPr lang="cs-CZ" dirty="0" smtClean="0"/>
              <a:t>-konstruktivismu – na projektech pracují samostatně i ve skupině.</a:t>
            </a:r>
          </a:p>
          <a:p>
            <a:pPr algn="just"/>
            <a:r>
              <a:rPr lang="cs-CZ" dirty="0" smtClean="0"/>
              <a:t>Společná kontrola úkolů a zadané práce – pomocí projektoru promítnutý sešit každého žáka, práce s chybou – různě barevné značení.</a:t>
            </a:r>
          </a:p>
          <a:p>
            <a:pPr algn="just"/>
            <a:r>
              <a:rPr lang="cs-CZ" dirty="0" smtClean="0"/>
              <a:t>Vlastní výroba pomůcek – inspirované M. </a:t>
            </a:r>
            <a:r>
              <a:rPr lang="cs-CZ" dirty="0" err="1" smtClean="0"/>
              <a:t>Montesorri</a:t>
            </a:r>
            <a:r>
              <a:rPr lang="cs-CZ" dirty="0" smtClean="0"/>
              <a:t>.</a:t>
            </a:r>
          </a:p>
          <a:p>
            <a:pPr algn="just"/>
            <a:r>
              <a:rPr lang="cs-CZ" dirty="0" smtClean="0"/>
              <a:t>Aktivní zapojení rodičů do výuky – učení čtení pohádek pro děti.</a:t>
            </a:r>
          </a:p>
          <a:p>
            <a:endParaRPr lang="cs-CZ" dirty="0"/>
          </a:p>
          <a:p>
            <a:pPr marL="0" indent="0">
              <a:buNone/>
            </a:pPr>
            <a:endParaRPr lang="cs-CZ" dirty="0" smtClean="0"/>
          </a:p>
          <a:p>
            <a:endParaRPr lang="cs-CZ" dirty="0"/>
          </a:p>
        </p:txBody>
      </p:sp>
    </p:spTree>
    <p:extLst>
      <p:ext uri="{BB962C8B-B14F-4D97-AF65-F5344CB8AC3E}">
        <p14:creationId xmlns:p14="http://schemas.microsoft.com/office/powerpoint/2010/main" val="1315154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40128E-9201-44D4-B76D-D51B93263EDC}"/>
              </a:ext>
            </a:extLst>
          </p:cNvPr>
          <p:cNvSpPr>
            <a:spLocks noGrp="1"/>
          </p:cNvSpPr>
          <p:nvPr>
            <p:ph type="title"/>
          </p:nvPr>
        </p:nvSpPr>
        <p:spPr/>
        <p:txBody>
          <a:bodyPr/>
          <a:lstStyle/>
          <a:p>
            <a:pPr algn="ctr"/>
            <a:r>
              <a:rPr lang="cs-CZ" dirty="0"/>
              <a:t>Celkové shrnutí </a:t>
            </a:r>
            <a:r>
              <a:rPr lang="cs-CZ" dirty="0" smtClean="0"/>
              <a:t>stáže</a:t>
            </a:r>
            <a:endParaRPr lang="cs-CZ" dirty="0"/>
          </a:p>
        </p:txBody>
      </p:sp>
      <p:sp>
        <p:nvSpPr>
          <p:cNvPr id="3" name="Zástupný symbol pro obsah 2">
            <a:extLst>
              <a:ext uri="{FF2B5EF4-FFF2-40B4-BE49-F238E27FC236}">
                <a16:creationId xmlns:a16="http://schemas.microsoft.com/office/drawing/2014/main" id="{7FE83E5E-C79A-4961-895F-AB9BA41C5A24}"/>
              </a:ext>
            </a:extLst>
          </p:cNvPr>
          <p:cNvSpPr>
            <a:spLocks noGrp="1"/>
          </p:cNvSpPr>
          <p:nvPr>
            <p:ph idx="1"/>
          </p:nvPr>
        </p:nvSpPr>
        <p:spPr/>
        <p:txBody>
          <a:bodyPr>
            <a:normAutofit fontScale="92500" lnSpcReduction="10000"/>
          </a:bodyPr>
          <a:lstStyle/>
          <a:p>
            <a:pPr algn="just"/>
            <a:r>
              <a:rPr lang="cs-CZ" dirty="0" smtClean="0"/>
              <a:t>Stáž hodnotíme jako velice přínosnou. Měli jsme možnost shlédnout školy v jiné krajině EU a porovnat si je s našimi školami a obeznámit se s jiným členěním škol podle věku žáků. </a:t>
            </a:r>
          </a:p>
          <a:p>
            <a:pPr algn="just"/>
            <a:r>
              <a:rPr lang="cs-CZ" dirty="0" smtClean="0"/>
              <a:t>Měli jsme možnost porovnat si systém začleňování žáků s OMJ v jiných  podmínkách (jiná organizace práce, jiný způsob začleňování žáků s OMJ do nového prostředí). I když některé výukové metody byly podobné našim, hodiny přinesly i inspiraci v podobě jiných použitých metod.  </a:t>
            </a:r>
          </a:p>
          <a:p>
            <a:pPr algn="just"/>
            <a:r>
              <a:rPr lang="cs-CZ" dirty="0" smtClean="0"/>
              <a:t>Měli jsme možnost vidět způsob začleňování a vzdělávání i jiného typu žáků s OMJ. U nás často žáci pocházejí z úplně jiného jazykového prostředí, ale kulturně přece jenom bližšího evropskému způsobu života, ve Francii se často jedná i o začleňování žáků z jazykově bližšího prostředí, ale kulturně víc odlišného (africké minority).</a:t>
            </a:r>
          </a:p>
          <a:p>
            <a:endParaRPr lang="cs-CZ" dirty="0"/>
          </a:p>
        </p:txBody>
      </p:sp>
    </p:spTree>
    <p:extLst>
      <p:ext uri="{BB962C8B-B14F-4D97-AF65-F5344CB8AC3E}">
        <p14:creationId xmlns:p14="http://schemas.microsoft.com/office/powerpoint/2010/main" val="333845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90A25A-E506-4D73-B878-517226B8A015}"/>
              </a:ext>
            </a:extLst>
          </p:cNvPr>
          <p:cNvSpPr>
            <a:spLocks noGrp="1"/>
          </p:cNvSpPr>
          <p:nvPr>
            <p:ph type="title"/>
          </p:nvPr>
        </p:nvSpPr>
        <p:spPr/>
        <p:txBody>
          <a:bodyPr>
            <a:normAutofit fontScale="90000"/>
          </a:bodyPr>
          <a:lstStyle/>
          <a:p>
            <a:pPr algn="ctr"/>
            <a:r>
              <a:rPr lang="cs-CZ" b="1" dirty="0"/>
              <a:t>Fotky </a:t>
            </a:r>
            <a:r>
              <a:rPr lang="cs-CZ" b="1" dirty="0" smtClean="0"/>
              <a:t>z </a:t>
            </a:r>
            <a:r>
              <a:rPr lang="cs-CZ" b="1" dirty="0" err="1" smtClean="0"/>
              <a:t>College</a:t>
            </a:r>
            <a:r>
              <a:rPr lang="cs-CZ" b="1" dirty="0" smtClean="0"/>
              <a:t> </a:t>
            </a:r>
            <a:r>
              <a:rPr lang="cs-CZ" b="1" dirty="0"/>
              <a:t>Arthur </a:t>
            </a:r>
            <a:r>
              <a:rPr lang="cs-CZ" b="1" dirty="0" err="1"/>
              <a:t>Rimbau</a:t>
            </a:r>
            <a:r>
              <a:rPr lang="cs-CZ" b="1" dirty="0"/>
              <a:t/>
            </a:r>
            <a:br>
              <a:rPr lang="cs-CZ" b="1" dirty="0"/>
            </a:br>
            <a:r>
              <a:rPr lang="cs-CZ" b="1" dirty="0"/>
              <a:t/>
            </a:r>
            <a:br>
              <a:rPr lang="cs-CZ" b="1" dirty="0"/>
            </a:br>
            <a:endParaRPr lang="cs-CZ" b="1" dirty="0"/>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797577" y="4342960"/>
            <a:ext cx="2696133" cy="2022100"/>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828722" y="1560035"/>
            <a:ext cx="2521131" cy="1890848"/>
          </a:xfrm>
          <a:prstGeom prst="rect">
            <a:avLst/>
          </a:prstGeom>
        </p:spPr>
      </p:pic>
      <p:pic>
        <p:nvPicPr>
          <p:cNvPr id="5" name="Obrázek 4"/>
          <p:cNvPicPr>
            <a:picLocks noChangeAspect="1"/>
          </p:cNvPicPr>
          <p:nvPr/>
        </p:nvPicPr>
        <p:blipFill rotWithShape="1">
          <a:blip r:embed="rId4" cstate="hqprint">
            <a:extLst>
              <a:ext uri="{28A0092B-C50C-407E-A947-70E740481C1C}">
                <a14:useLocalDpi xmlns:a14="http://schemas.microsoft.com/office/drawing/2010/main" val="0"/>
              </a:ext>
            </a:extLst>
          </a:blip>
          <a:srcRect l="-4868" t="-6514" r="-4868" b="-6514"/>
          <a:stretch/>
        </p:blipFill>
        <p:spPr>
          <a:xfrm>
            <a:off x="291971" y="944015"/>
            <a:ext cx="3468718" cy="3122888"/>
          </a:xfrm>
          <a:prstGeom prst="rect">
            <a:avLst/>
          </a:prstGeom>
        </p:spPr>
      </p:pic>
      <p:pic>
        <p:nvPicPr>
          <p:cNvPr id="6" name="Obrázek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2906" y="4005943"/>
            <a:ext cx="3153733" cy="2766632"/>
          </a:xfrm>
          <a:prstGeom prst="rect">
            <a:avLst/>
          </a:prstGeom>
        </p:spPr>
      </p:pic>
    </p:spTree>
    <p:extLst>
      <p:ext uri="{BB962C8B-B14F-4D97-AF65-F5344CB8AC3E}">
        <p14:creationId xmlns:p14="http://schemas.microsoft.com/office/powerpoint/2010/main" val="285025010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1266</Words>
  <Application>Microsoft Office PowerPoint</Application>
  <PresentationFormat>Širokoúhlá obrazovka</PresentationFormat>
  <Paragraphs>66</Paragraphs>
  <Slides>11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11</vt:i4>
      </vt:variant>
    </vt:vector>
  </HeadingPairs>
  <TitlesOfParts>
    <vt:vector size="15" baseType="lpstr">
      <vt:lpstr>Arial</vt:lpstr>
      <vt:lpstr>Calibri</vt:lpstr>
      <vt:lpstr>Calibri Light</vt:lpstr>
      <vt:lpstr>Motiv Office</vt:lpstr>
      <vt:lpstr>Prezentace ze stáže</vt:lpstr>
      <vt:lpstr>Základní charakteristika navštívených škol</vt:lpstr>
      <vt:lpstr>Prezentace aplikace PowerPoint</vt:lpstr>
      <vt:lpstr>Viděné metody výuky – 1. pedagog</vt:lpstr>
      <vt:lpstr>Viděné metody výuky – 2. pedagog</vt:lpstr>
      <vt:lpstr>Jak co jsem se naučil/a využiji ve své praxi – 1. pedagog</vt:lpstr>
      <vt:lpstr>Jak co jsem se naučil/a využiji ve své praxi – 2. pedagog</vt:lpstr>
      <vt:lpstr>Celkové shrnutí stáže</vt:lpstr>
      <vt:lpstr>Fotky z College Arthur Rimbau  </vt:lpstr>
      <vt:lpstr>Fotky z Ecole Elementaire Voltaire  </vt:lpstr>
      <vt:lpstr>Děkujeme za pozornost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ze stáže</dc:title>
  <dc:creator>Bílý Radim</dc:creator>
  <cp:lastModifiedBy>Lektor</cp:lastModifiedBy>
  <cp:revision>31</cp:revision>
  <dcterms:created xsi:type="dcterms:W3CDTF">2021-12-09T11:21:42Z</dcterms:created>
  <dcterms:modified xsi:type="dcterms:W3CDTF">2022-01-30T16:29:13Z</dcterms:modified>
</cp:coreProperties>
</file>